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7" r:id="rId2"/>
    <p:sldId id="332" r:id="rId3"/>
    <p:sldId id="316" r:id="rId4"/>
    <p:sldId id="304" r:id="rId5"/>
    <p:sldId id="328" r:id="rId6"/>
    <p:sldId id="351" r:id="rId7"/>
    <p:sldId id="354" r:id="rId8"/>
    <p:sldId id="333" r:id="rId9"/>
    <p:sldId id="350" r:id="rId10"/>
    <p:sldId id="343" r:id="rId11"/>
    <p:sldId id="335" r:id="rId12"/>
    <p:sldId id="318" r:id="rId13"/>
    <p:sldId id="338" r:id="rId14"/>
    <p:sldId id="337" r:id="rId15"/>
    <p:sldId id="339" r:id="rId16"/>
    <p:sldId id="349" r:id="rId17"/>
    <p:sldId id="355" r:id="rId18"/>
    <p:sldId id="356" r:id="rId19"/>
    <p:sldId id="357" r:id="rId20"/>
    <p:sldId id="358" r:id="rId21"/>
    <p:sldId id="340" r:id="rId22"/>
    <p:sldId id="341" r:id="rId23"/>
    <p:sldId id="342" r:id="rId24"/>
    <p:sldId id="344" r:id="rId25"/>
    <p:sldId id="352" r:id="rId26"/>
    <p:sldId id="345" r:id="rId27"/>
    <p:sldId id="346" r:id="rId28"/>
    <p:sldId id="347" r:id="rId29"/>
    <p:sldId id="348" r:id="rId30"/>
    <p:sldId id="359" r:id="rId31"/>
    <p:sldId id="353" r:id="rId32"/>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41" userDrawn="1">
          <p15:clr>
            <a:srgbClr val="A4A3A4"/>
          </p15:clr>
        </p15:guide>
        <p15:guide id="2" pos="7429" userDrawn="1">
          <p15:clr>
            <a:srgbClr val="A4A3A4"/>
          </p15:clr>
        </p15:guide>
        <p15:guide id="3" orient="horz" pos="6270" userDrawn="1">
          <p15:clr>
            <a:srgbClr val="A4A3A4"/>
          </p15:clr>
        </p15:guide>
        <p15:guide id="4" orient="horz" pos="6656" userDrawn="1">
          <p15:clr>
            <a:srgbClr val="A4A3A4"/>
          </p15:clr>
        </p15:guide>
        <p15:guide id="5" orient="horz" pos="4229" userDrawn="1">
          <p15:clr>
            <a:srgbClr val="A4A3A4"/>
          </p15:clr>
        </p15:guide>
        <p15:guide id="6" pos="5138" userDrawn="1">
          <p15:clr>
            <a:srgbClr val="A4A3A4"/>
          </p15:clr>
        </p15:guide>
        <p15:guide id="7" pos="6476" userDrawn="1">
          <p15:clr>
            <a:srgbClr val="A4A3A4"/>
          </p15:clr>
        </p15:guide>
        <p15:guide id="8" pos="8154" userDrawn="1">
          <p15:clr>
            <a:srgbClr val="A4A3A4"/>
          </p15:clr>
        </p15:guide>
        <p15:guide id="9"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C7F5"/>
    <a:srgbClr val="71DFC6"/>
    <a:srgbClr val="F4C842"/>
    <a:srgbClr val="45C0ED"/>
    <a:srgbClr val="F19A14"/>
    <a:srgbClr val="5ADCC2"/>
    <a:srgbClr val="FFE165"/>
    <a:srgbClr val="FFC000"/>
    <a:srgbClr val="E6E6E6"/>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9409" autoAdjust="0"/>
  </p:normalViewPr>
  <p:slideViewPr>
    <p:cSldViewPr snapToGrid="0" snapToObjects="1">
      <p:cViewPr>
        <p:scale>
          <a:sx n="40" d="100"/>
          <a:sy n="40" d="100"/>
        </p:scale>
        <p:origin x="15" y="-33"/>
      </p:cViewPr>
      <p:guideLst>
        <p:guide orient="horz" pos="7541"/>
        <p:guide pos="7429"/>
        <p:guide orient="horz" pos="6270"/>
        <p:guide orient="horz" pos="6656"/>
        <p:guide orient="horz" pos="4229"/>
        <p:guide pos="5138"/>
        <p:guide pos="6476"/>
        <p:guide pos="8154"/>
        <p:guide orient="horz" pos="4320"/>
      </p:guideLst>
    </p:cSldViewPr>
  </p:slideViewPr>
  <p:notesTextViewPr>
    <p:cViewPr>
      <p:scale>
        <a:sx n="3" d="2"/>
        <a:sy n="3" d="2"/>
      </p:scale>
      <p:origin x="0" y="0"/>
    </p:cViewPr>
  </p:notesTextViewPr>
  <p:sorterViewPr>
    <p:cViewPr>
      <p:scale>
        <a:sx n="100" d="100"/>
        <a:sy n="100" d="100"/>
      </p:scale>
      <p:origin x="0" y="-19685"/>
    </p:cViewPr>
  </p:sorterViewPr>
  <p:notesViewPr>
    <p:cSldViewPr snapToGrid="0" showGuides="1">
      <p:cViewPr varScale="1">
        <p:scale>
          <a:sx n="87" d="100"/>
          <a:sy n="87" d="100"/>
        </p:scale>
        <p:origin x="5760" y="8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fr-FR" sz="2800" dirty="0"/>
              <a:t>La</a:t>
            </a:r>
            <a:r>
              <a:rPr lang="fr-FR" sz="2800" baseline="0" dirty="0"/>
              <a:t> proportion des prêt risqués et non risqués</a:t>
            </a:r>
            <a:endParaRPr lang="fr-FR" sz="2800" dirty="0"/>
          </a:p>
        </c:rich>
      </c:tx>
      <c:layout>
        <c:manualLayout>
          <c:xMode val="edge"/>
          <c:yMode val="edge"/>
          <c:x val="0.16371357759384389"/>
          <c:y val="7.1045935379922473E-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BC4-4DEF-840F-8C7FCA3AAE2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BC4-4DEF-840F-8C7FCA3AAE2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Feuil1!$D$6:$E$6</c:f>
              <c:strCache>
                <c:ptCount val="2"/>
                <c:pt idx="0">
                  <c:v>prêt non risqué</c:v>
                </c:pt>
                <c:pt idx="1">
                  <c:v>prêt rsiqué</c:v>
                </c:pt>
              </c:strCache>
            </c:strRef>
          </c:cat>
          <c:val>
            <c:numRef>
              <c:f>Feuil1!$D$7:$E$7</c:f>
              <c:numCache>
                <c:formatCode>General</c:formatCode>
                <c:ptCount val="2"/>
                <c:pt idx="0">
                  <c:v>92</c:v>
                </c:pt>
                <c:pt idx="1">
                  <c:v>8</c:v>
                </c:pt>
              </c:numCache>
            </c:numRef>
          </c:val>
          <c:extLst>
            <c:ext xmlns:c16="http://schemas.microsoft.com/office/drawing/2014/chart" uri="{C3380CC4-5D6E-409C-BE32-E72D297353CC}">
              <c16:uniqueId val="{00000004-2BC4-4DEF-840F-8C7FCA3AAE2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dk1">
                    <a:lumMod val="75000"/>
                    <a:lumOff val="25000"/>
                  </a:schemeClr>
                </a:solidFill>
                <a:latin typeface="+mn-lt"/>
                <a:ea typeface="+mn-ea"/>
                <a:cs typeface="+mn-cs"/>
              </a:defRPr>
            </a:pPr>
            <a:endParaRPr lang="fr-FR"/>
          </a:p>
        </c:txPr>
      </c:legendEntry>
      <c:legendEntry>
        <c:idx val="1"/>
        <c:txPr>
          <a:bodyPr rot="0" spcFirstLastPara="1" vertOverflow="ellipsis" vert="horz" wrap="square" anchor="ctr" anchorCtr="1"/>
          <a:lstStyle/>
          <a:p>
            <a:pPr>
              <a:defRPr sz="2800" b="0" i="0" u="none" strike="noStrike" kern="1200" baseline="0">
                <a:solidFill>
                  <a:schemeClr val="dk1">
                    <a:lumMod val="75000"/>
                    <a:lumOff val="25000"/>
                  </a:schemeClr>
                </a:solidFill>
                <a:latin typeface="+mn-lt"/>
                <a:ea typeface="+mn-ea"/>
                <a:cs typeface="+mn-cs"/>
              </a:defRPr>
            </a:pPr>
            <a:endParaRPr lang="fr-FR"/>
          </a:p>
        </c:txPr>
      </c:legendEntry>
      <c:layout>
        <c:manualLayout>
          <c:xMode val="edge"/>
          <c:yMode val="edge"/>
          <c:x val="0.76227301546796056"/>
          <c:y val="0.37343174774211463"/>
          <c:w val="0.23106770832195411"/>
          <c:h val="0.3620259675495105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84798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Bar Text Subtitle">
    <p:spTree>
      <p:nvGrpSpPr>
        <p:cNvPr id="1" name=""/>
        <p:cNvGrpSpPr/>
        <p:nvPr/>
      </p:nvGrpSpPr>
      <p:grpSpPr>
        <a:xfrm>
          <a:off x="0" y="0"/>
          <a:ext cx="0" cy="0"/>
          <a:chOff x="0" y="0"/>
          <a:chExt cx="0" cy="0"/>
        </a:xfrm>
      </p:grpSpPr>
      <p:sp>
        <p:nvSpPr>
          <p:cNvPr id="14" name="Picture Placeholder 9"/>
          <p:cNvSpPr>
            <a:spLocks noGrp="1"/>
          </p:cNvSpPr>
          <p:nvPr>
            <p:ph type="pic" sz="quarter" idx="11"/>
          </p:nvPr>
        </p:nvSpPr>
        <p:spPr>
          <a:xfrm>
            <a:off x="0" y="0"/>
            <a:ext cx="24377650" cy="9673915"/>
          </a:xfrm>
          <a:solidFill>
            <a:schemeClr val="bg1">
              <a:lumMod val="95000"/>
            </a:schemeClr>
          </a:solidFill>
        </p:spPr>
        <p:txBody>
          <a:bodyPr>
            <a:normAutofit/>
          </a:bodyPr>
          <a:lstStyle>
            <a:lvl1pPr marL="0" indent="0">
              <a:buNone/>
              <a:defRPr sz="21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8758430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8CE1D49D-F781-47F9-BD2D-C6D965D30A55}" type="datetimeFigureOut">
              <a:rPr lang="en-ZA" smtClean="0"/>
              <a:t>2023/01/11</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676F840F-A03A-42C3-A7C7-9DA317DBFB72}" type="slidenum">
              <a:rPr lang="en-ZA" smtClean="0"/>
              <a:t>‹N°›</a:t>
            </a:fld>
            <a:endParaRPr lang="en-ZA" dirty="0"/>
          </a:p>
        </p:txBody>
      </p:sp>
    </p:spTree>
    <p:extLst>
      <p:ext uri="{BB962C8B-B14F-4D97-AF65-F5344CB8AC3E}">
        <p14:creationId xmlns:p14="http://schemas.microsoft.com/office/powerpoint/2010/main" val="428677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Shape 1116">
            <a:extLst>
              <a:ext uri="{FF2B5EF4-FFF2-40B4-BE49-F238E27FC236}">
                <a16:creationId xmlns:a16="http://schemas.microsoft.com/office/drawing/2014/main" id="{7011D8B4-4CDD-4373-9688-5473739181A9}"/>
              </a:ext>
            </a:extLst>
          </p:cNvPr>
          <p:cNvSpPr/>
          <p:nvPr userDrawn="1"/>
        </p:nvSpPr>
        <p:spPr>
          <a:xfrm>
            <a:off x="2" y="12853563"/>
            <a:ext cx="24377650" cy="862438"/>
          </a:xfrm>
          <a:prstGeom prst="rect">
            <a:avLst/>
          </a:prstGeom>
          <a:solidFill>
            <a:schemeClr val="tx1">
              <a:lumMod val="75000"/>
              <a:lumOff val="25000"/>
            </a:schemeClr>
          </a:solidFill>
          <a:ln w="12700">
            <a:miter lim="400000"/>
          </a:ln>
        </p:spPr>
        <p:txBody>
          <a:bodyPr lIns="204699" tIns="204699" rIns="204699" bIns="204699"/>
          <a:lstStyle/>
          <a:p>
            <a:pPr marR="0" algn="l">
              <a:lnSpc>
                <a:spcPct val="100000"/>
              </a:lnSpc>
              <a:defRPr sz="3800" spc="0">
                <a:solidFill>
                  <a:srgbClr val="000000"/>
                </a:solidFill>
                <a:latin typeface="Calibri"/>
                <a:ea typeface="Calibri"/>
                <a:cs typeface="Calibri"/>
                <a:sym typeface="Calibri"/>
              </a:defRPr>
            </a:pPr>
            <a:endParaRPr sz="8038" dirty="0"/>
          </a:p>
        </p:txBody>
      </p:sp>
      <p:pic>
        <p:nvPicPr>
          <p:cNvPr id="8" name="MyBucks_Logo_OnWhite.pdf">
            <a:extLst>
              <a:ext uri="{FF2B5EF4-FFF2-40B4-BE49-F238E27FC236}">
                <a16:creationId xmlns:a16="http://schemas.microsoft.com/office/drawing/2014/main" id="{E16471CA-C11E-4DCE-946A-1A2A899B0D7D}"/>
              </a:ext>
            </a:extLst>
          </p:cNvPr>
          <p:cNvPicPr>
            <a:picLocks noChangeAspect="1"/>
          </p:cNvPicPr>
          <p:nvPr userDrawn="1"/>
        </p:nvPicPr>
        <p:blipFill>
          <a:blip r:embed="rId3"/>
          <a:stretch>
            <a:fillRect/>
          </a:stretch>
        </p:blipFill>
        <p:spPr>
          <a:xfrm>
            <a:off x="589409" y="12961107"/>
            <a:ext cx="2139629" cy="594074"/>
          </a:xfrm>
          <a:prstGeom prst="rect">
            <a:avLst/>
          </a:prstGeom>
          <a:ln w="12700" cap="flat">
            <a:noFill/>
            <a:miter lim="400000"/>
          </a:ln>
          <a:effectLst/>
        </p:spPr>
      </p:pic>
      <p:sp>
        <p:nvSpPr>
          <p:cNvPr id="9" name="Slide Number Placeholder 4">
            <a:extLst>
              <a:ext uri="{FF2B5EF4-FFF2-40B4-BE49-F238E27FC236}">
                <a16:creationId xmlns:a16="http://schemas.microsoft.com/office/drawing/2014/main" id="{86C96114-0CE8-4544-9FD0-7DBCAFEDB9F5}"/>
              </a:ext>
            </a:extLst>
          </p:cNvPr>
          <p:cNvSpPr txBox="1">
            <a:spLocks/>
          </p:cNvSpPr>
          <p:nvPr userDrawn="1"/>
        </p:nvSpPr>
        <p:spPr>
          <a:xfrm>
            <a:off x="18499147" y="12856487"/>
            <a:ext cx="5486651" cy="732146"/>
          </a:xfrm>
          <a:prstGeom prst="rect">
            <a:avLst/>
          </a:prstGeom>
        </p:spPr>
        <p:txBody>
          <a:bodyPr vert="horz" lIns="193398" tIns="96699" rIns="193398" bIns="96699" rtlCol="0" anchor="ctr"/>
          <a:lstStyle>
            <a:defPPr>
              <a:defRPr lang="en-US"/>
            </a:defPPr>
            <a:lvl1pPr marL="0" algn="r" defTabSz="457200" rtl="0" eaLnBrk="1" latinLnBrk="0" hangingPunct="1">
              <a:defRPr sz="1200" b="1"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CD625F-28FA-4BC1-A899-FF0E0D1850F4}" type="slidenum">
              <a:rPr lang="en-ZA" sz="2537" smtClean="0"/>
              <a:pPr/>
              <a:t>‹N°›</a:t>
            </a:fld>
            <a:endParaRPr lang="en-ZA" sz="2537" dirty="0"/>
          </a:p>
        </p:txBody>
      </p:sp>
      <p:sp>
        <p:nvSpPr>
          <p:cNvPr id="10" name="Title 1">
            <a:extLst>
              <a:ext uri="{FF2B5EF4-FFF2-40B4-BE49-F238E27FC236}">
                <a16:creationId xmlns:a16="http://schemas.microsoft.com/office/drawing/2014/main" id="{0053EB84-E490-4F99-B7C9-8EF17989788D}"/>
              </a:ext>
            </a:extLst>
          </p:cNvPr>
          <p:cNvSpPr>
            <a:spLocks noGrp="1"/>
          </p:cNvSpPr>
          <p:nvPr>
            <p:ph type="ctrTitle" hasCustomPrompt="1"/>
          </p:nvPr>
        </p:nvSpPr>
        <p:spPr>
          <a:xfrm>
            <a:off x="974225" y="771245"/>
            <a:ext cx="22263651" cy="911506"/>
          </a:xfrm>
          <a:prstGeom prst="rect">
            <a:avLst/>
          </a:prstGeom>
        </p:spPr>
        <p:txBody>
          <a:bodyPr lIns="0"/>
          <a:lstStyle>
            <a:lvl1pPr>
              <a:defRPr sz="5599" b="1">
                <a:solidFill>
                  <a:schemeClr val="tx1">
                    <a:lumMod val="50000"/>
                    <a:lumOff val="50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1" name="Subtitle 2">
            <a:extLst>
              <a:ext uri="{FF2B5EF4-FFF2-40B4-BE49-F238E27FC236}">
                <a16:creationId xmlns:a16="http://schemas.microsoft.com/office/drawing/2014/main" id="{CFB9BA24-766E-4531-BF4E-29DE088E8BBD}"/>
              </a:ext>
            </a:extLst>
          </p:cNvPr>
          <p:cNvSpPr>
            <a:spLocks noGrp="1"/>
          </p:cNvSpPr>
          <p:nvPr>
            <p:ph type="subTitle" idx="1" hasCustomPrompt="1"/>
          </p:nvPr>
        </p:nvSpPr>
        <p:spPr>
          <a:xfrm>
            <a:off x="974225" y="2515054"/>
            <a:ext cx="22263651" cy="730444"/>
          </a:xfrm>
          <a:prstGeom prst="rect">
            <a:avLst/>
          </a:prstGeom>
        </p:spPr>
        <p:txBody>
          <a:bodyPr lIns="0"/>
          <a:lstStyle>
            <a:lvl1pPr marL="0" indent="0" algn="l">
              <a:buNone/>
              <a:defRPr sz="3599" b="1">
                <a:solidFill>
                  <a:srgbClr val="00B0F0"/>
                </a:solidFill>
                <a:latin typeface="Arial" panose="020B0604020202020204" pitchFamily="34" charset="0"/>
                <a:cs typeface="Arial" panose="020B0604020202020204" pitchFamily="34" charset="0"/>
              </a:defRPr>
            </a:lvl1pPr>
            <a:lvl2pPr marL="966952" indent="0" algn="ctr">
              <a:buNone/>
              <a:defRPr>
                <a:solidFill>
                  <a:schemeClr val="tx1">
                    <a:tint val="75000"/>
                  </a:schemeClr>
                </a:solidFill>
              </a:defRPr>
            </a:lvl2pPr>
            <a:lvl3pPr marL="1933900" indent="0" algn="ctr">
              <a:buNone/>
              <a:defRPr>
                <a:solidFill>
                  <a:schemeClr val="tx1">
                    <a:tint val="75000"/>
                  </a:schemeClr>
                </a:solidFill>
              </a:defRPr>
            </a:lvl3pPr>
            <a:lvl4pPr marL="2900853" indent="0" algn="ctr">
              <a:buNone/>
              <a:defRPr>
                <a:solidFill>
                  <a:schemeClr val="tx1">
                    <a:tint val="75000"/>
                  </a:schemeClr>
                </a:solidFill>
              </a:defRPr>
            </a:lvl4pPr>
            <a:lvl5pPr marL="3867805" indent="0" algn="ctr">
              <a:buNone/>
              <a:defRPr>
                <a:solidFill>
                  <a:schemeClr val="tx1">
                    <a:tint val="75000"/>
                  </a:schemeClr>
                </a:solidFill>
              </a:defRPr>
            </a:lvl5pPr>
            <a:lvl6pPr marL="4834755" indent="0" algn="ctr">
              <a:buNone/>
              <a:defRPr>
                <a:solidFill>
                  <a:schemeClr val="tx1">
                    <a:tint val="75000"/>
                  </a:schemeClr>
                </a:solidFill>
              </a:defRPr>
            </a:lvl6pPr>
            <a:lvl7pPr marL="5801705" indent="0" algn="ctr">
              <a:buNone/>
              <a:defRPr>
                <a:solidFill>
                  <a:schemeClr val="tx1">
                    <a:tint val="75000"/>
                  </a:schemeClr>
                </a:solidFill>
              </a:defRPr>
            </a:lvl7pPr>
            <a:lvl8pPr marL="6768657" indent="0" algn="ctr">
              <a:buNone/>
              <a:defRPr>
                <a:solidFill>
                  <a:schemeClr val="tx1">
                    <a:tint val="75000"/>
                  </a:schemeClr>
                </a:solidFill>
              </a:defRPr>
            </a:lvl8pPr>
            <a:lvl9pPr marL="773560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49647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33">
          <p15:clr>
            <a:srgbClr val="FBAE40"/>
          </p15:clr>
        </p15:guide>
        <p15:guide id="3" pos="325">
          <p15:clr>
            <a:srgbClr val="FBAE40"/>
          </p15:clr>
        </p15:guide>
        <p15:guide id="4" orient="horz" pos="459">
          <p15:clr>
            <a:srgbClr val="FBAE40"/>
          </p15:clr>
        </p15:guide>
        <p15:guide id="5" orient="horz" pos="935">
          <p15:clr>
            <a:srgbClr val="FBAE40"/>
          </p15:clr>
        </p15:guide>
        <p15:guide id="6" pos="39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a:cxnSpLocks/>
          </p:cNvCxnSpPr>
          <p:nvPr userDrawn="1"/>
        </p:nvCxnSpPr>
        <p:spPr>
          <a:xfrm>
            <a:off x="4034123" y="12724518"/>
            <a:ext cx="16042686"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2650543" y="818652"/>
            <a:ext cx="795656" cy="553961"/>
          </a:xfrm>
          <a:prstGeom prst="rect">
            <a:avLst/>
          </a:prstGeom>
          <a:noFill/>
        </p:spPr>
        <p:txBody>
          <a:bodyPr wrap="none" lIns="182843" tIns="91422" rIns="182843" bIns="91422" rtlCol="0">
            <a:spAutoFit/>
          </a:bodyPr>
          <a:lstStyle/>
          <a:p>
            <a:pPr algn="ctr"/>
            <a:fld id="{260E2A6B-A809-4840-BF14-8648BC0BDF87}" type="slidenum">
              <a:rPr lang="id-ID" sz="2400" b="1"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algn="ctr"/>
              <a:t>‹N°›</a:t>
            </a:fld>
            <a:endParaRPr lang="id-ID"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Oval 13"/>
          <p:cNvSpPr/>
          <p:nvPr userDrawn="1"/>
        </p:nvSpPr>
        <p:spPr>
          <a:xfrm>
            <a:off x="22708637" y="751014"/>
            <a:ext cx="687533" cy="687533"/>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dirty="0">
              <a:solidFill>
                <a:schemeClr val="tx1"/>
              </a:solidFill>
              <a:latin typeface="Lato Light"/>
              <a:cs typeface="Lato Light"/>
            </a:endParaRPr>
          </a:p>
        </p:txBody>
      </p:sp>
      <p:pic>
        <p:nvPicPr>
          <p:cNvPr id="9" name="Picture 8">
            <a:extLst>
              <a:ext uri="{FF2B5EF4-FFF2-40B4-BE49-F238E27FC236}">
                <a16:creationId xmlns:a16="http://schemas.microsoft.com/office/drawing/2014/main" id="{2AD6AA93-E9C0-44B2-8193-402076A98025}"/>
              </a:ext>
            </a:extLst>
          </p:cNvPr>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675964" y="12353926"/>
            <a:ext cx="2011545" cy="548957"/>
          </a:xfrm>
          <a:prstGeom prst="rect">
            <a:avLst/>
          </a:prstGeom>
        </p:spPr>
      </p:pic>
      <p:sp>
        <p:nvSpPr>
          <p:cNvPr id="4" name="TextBox 3">
            <a:extLst>
              <a:ext uri="{FF2B5EF4-FFF2-40B4-BE49-F238E27FC236}">
                <a16:creationId xmlns:a16="http://schemas.microsoft.com/office/drawing/2014/main" id="{7A8AAAE0-F0FF-49DA-9882-BC0FAD2EC378}"/>
              </a:ext>
            </a:extLst>
          </p:cNvPr>
          <p:cNvSpPr txBox="1"/>
          <p:nvPr userDrawn="1"/>
        </p:nvSpPr>
        <p:spPr>
          <a:xfrm>
            <a:off x="20404706" y="12502773"/>
            <a:ext cx="4679577" cy="400110"/>
          </a:xfrm>
          <a:prstGeom prst="rect">
            <a:avLst/>
          </a:prstGeom>
          <a:noFill/>
        </p:spPr>
        <p:txBody>
          <a:bodyPr wrap="square" rtlCol="0">
            <a:spAutoFit/>
          </a:bodyPr>
          <a:lstStyle/>
          <a:p>
            <a:r>
              <a:rPr lang="en-ZA" sz="2000" dirty="0">
                <a:latin typeface="Open Sans" panose="020B0606030504020204" pitchFamily="34" charset="0"/>
                <a:ea typeface="Open Sans" panose="020B0606030504020204" pitchFamily="34" charset="0"/>
                <a:cs typeface="Open Sans" panose="020B0606030504020204" pitchFamily="34" charset="0"/>
              </a:rPr>
              <a:t>www.mybucks.com</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7" r:id="rId1"/>
    <p:sldLayoutId id="2147483834" r:id="rId2"/>
    <p:sldLayoutId id="2147483837" r:id="rId3"/>
    <p:sldLayoutId id="2147483838" r:id="rId4"/>
  </p:sldLayoutIdLst>
  <p:transition spd="slow">
    <p:push dir="u"/>
  </p:transition>
  <p:hf hdr="0" ftr="0" dt="0"/>
  <p:txStyles>
    <p:titleStyle>
      <a:lvl1pPr algn="l" defTabSz="1828434" rtl="0" eaLnBrk="1" latinLnBrk="0" hangingPunct="1">
        <a:lnSpc>
          <a:spcPct val="90000"/>
        </a:lnSpc>
        <a:spcBef>
          <a:spcPct val="0"/>
        </a:spcBef>
        <a:buNone/>
        <a:defRPr lang="en-US" sz="6000" b="1"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hoto-1433838552652-f9a46b332c40.jpeg"/>
          <p:cNvPicPr>
            <a:picLocks noGrp="1" noChangeAspect="1"/>
          </p:cNvPicPr>
          <p:nvPr>
            <p:ph type="pic" sz="quarter" idx="11"/>
          </p:nvPr>
        </p:nvPicPr>
        <p:blipFill>
          <a:blip r:embed="rId2" cstate="email">
            <a:extLst>
              <a:ext uri="{28A0092B-C50C-407E-A947-70E740481C1C}">
                <a14:useLocalDpi xmlns:a14="http://schemas.microsoft.com/office/drawing/2010/main" val="0"/>
              </a:ext>
            </a:extLst>
          </a:blip>
          <a:srcRect t="20236" b="20236"/>
          <a:stretch>
            <a:fillRect/>
          </a:stretch>
        </p:blipFill>
        <p:spPr>
          <a:xfrm>
            <a:off x="5994399" y="1156179"/>
            <a:ext cx="14139333" cy="476604"/>
          </a:xfrm>
        </p:spPr>
      </p:pic>
      <p:sp>
        <p:nvSpPr>
          <p:cNvPr id="44" name="Line 5"/>
          <p:cNvSpPr>
            <a:spLocks noChangeShapeType="1"/>
          </p:cNvSpPr>
          <p:nvPr/>
        </p:nvSpPr>
        <p:spPr bwMode="auto">
          <a:xfrm>
            <a:off x="1493979"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3979"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grpSp>
        <p:nvGrpSpPr>
          <p:cNvPr id="13" name="Group 72">
            <a:extLst>
              <a:ext uri="{FF2B5EF4-FFF2-40B4-BE49-F238E27FC236}">
                <a16:creationId xmlns:a16="http://schemas.microsoft.com/office/drawing/2014/main" id="{A09853CB-DC8C-4AD1-817E-239DAECB8A01}"/>
              </a:ext>
            </a:extLst>
          </p:cNvPr>
          <p:cNvGrpSpPr/>
          <p:nvPr/>
        </p:nvGrpSpPr>
        <p:grpSpPr>
          <a:xfrm>
            <a:off x="9936863" y="12232937"/>
            <a:ext cx="4407115" cy="868654"/>
            <a:chOff x="0" y="0"/>
            <a:chExt cx="4407113" cy="868653"/>
          </a:xfrm>
        </p:grpSpPr>
        <p:sp>
          <p:nvSpPr>
            <p:cNvPr id="14" name="Shape 68">
              <a:extLst>
                <a:ext uri="{FF2B5EF4-FFF2-40B4-BE49-F238E27FC236}">
                  <a16:creationId xmlns:a16="http://schemas.microsoft.com/office/drawing/2014/main" id="{FF85C3B5-CEDD-4F90-BC22-E6F01EA67747}"/>
                </a:ext>
              </a:extLst>
            </p:cNvPr>
            <p:cNvSpPr/>
            <p:nvPr/>
          </p:nvSpPr>
          <p:spPr>
            <a:xfrm>
              <a:off x="50300" y="0"/>
              <a:ext cx="4356813" cy="868653"/>
            </a:xfrm>
            <a:prstGeom prst="roundRect">
              <a:avLst>
                <a:gd name="adj" fmla="val 50000"/>
              </a:avLst>
            </a:prstGeom>
            <a:solidFill>
              <a:srgbClr val="00B0F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5" name="Group 71">
              <a:extLst>
                <a:ext uri="{FF2B5EF4-FFF2-40B4-BE49-F238E27FC236}">
                  <a16:creationId xmlns:a16="http://schemas.microsoft.com/office/drawing/2014/main" id="{07917D29-A0FD-455C-9880-38E0DB2FD6F0}"/>
                </a:ext>
              </a:extLst>
            </p:cNvPr>
            <p:cNvGrpSpPr/>
            <p:nvPr/>
          </p:nvGrpSpPr>
          <p:grpSpPr>
            <a:xfrm>
              <a:off x="0" y="193111"/>
              <a:ext cx="4203415" cy="507831"/>
              <a:chOff x="0" y="-76115"/>
              <a:chExt cx="4203414" cy="507830"/>
            </a:xfrm>
          </p:grpSpPr>
          <p:sp>
            <p:nvSpPr>
              <p:cNvPr id="16" name="Shape 69">
                <a:extLst>
                  <a:ext uri="{FF2B5EF4-FFF2-40B4-BE49-F238E27FC236}">
                    <a16:creationId xmlns:a16="http://schemas.microsoft.com/office/drawing/2014/main" id="{041CC978-09E5-41B4-BA60-7D038B05CB4C}"/>
                  </a:ext>
                </a:extLst>
              </p:cNvPr>
              <p:cNvSpPr/>
              <p:nvPr/>
            </p:nvSpPr>
            <p:spPr>
              <a:xfrm>
                <a:off x="0" y="-76115"/>
                <a:ext cx="4203414" cy="50783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0A0B0B"/>
                    </a:solidFill>
                    <a:latin typeface="+mn-lt"/>
                    <a:ea typeface="+mn-ea"/>
                    <a:cs typeface="+mn-cs"/>
                    <a:sym typeface="Montserrat-Regular"/>
                  </a:defRPr>
                </a:lvl1pPr>
              </a:lstStyle>
              <a:p>
                <a:r>
                  <a:rPr lang="en-ZA" sz="2800" dirty="0">
                    <a:solidFill>
                      <a:srgbClr val="FFFFFF"/>
                    </a:solidFill>
                  </a:rPr>
                  <a:t> </a:t>
                </a:r>
                <a:r>
                  <a:rPr lang="en-ZA" sz="2400" dirty="0">
                    <a:solidFill>
                      <a:srgbClr val="FFFFFF"/>
                    </a:solidFill>
                  </a:rPr>
                  <a:t>JANVIER 2023</a:t>
                </a:r>
                <a:endParaRPr sz="2400" dirty="0">
                  <a:solidFill>
                    <a:srgbClr val="FFFFFF"/>
                  </a:solidFill>
                </a:endParaRPr>
              </a:p>
            </p:txBody>
          </p:sp>
          <p:sp>
            <p:nvSpPr>
              <p:cNvPr id="17" name="Shape 70">
                <a:extLst>
                  <a:ext uri="{FF2B5EF4-FFF2-40B4-BE49-F238E27FC236}">
                    <a16:creationId xmlns:a16="http://schemas.microsoft.com/office/drawing/2014/main" id="{47F3BE4D-E4FC-41D4-9CCC-FA98D1D682C8}"/>
                  </a:ext>
                </a:extLst>
              </p:cNvPr>
              <p:cNvSpPr/>
              <p:nvPr/>
            </p:nvSpPr>
            <p:spPr>
              <a:xfrm>
                <a:off x="3943322" y="83629"/>
                <a:ext cx="99826" cy="162942"/>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grpSp>
      <p:sp>
        <p:nvSpPr>
          <p:cNvPr id="12" name="Shape 56">
            <a:extLst>
              <a:ext uri="{FF2B5EF4-FFF2-40B4-BE49-F238E27FC236}">
                <a16:creationId xmlns:a16="http://schemas.microsoft.com/office/drawing/2014/main" id="{42B13C9B-012C-43E7-93B7-0B4ABDEE5FEF}"/>
              </a:ext>
            </a:extLst>
          </p:cNvPr>
          <p:cNvSpPr/>
          <p:nvPr/>
        </p:nvSpPr>
        <p:spPr>
          <a:xfrm>
            <a:off x="4233689" y="5285858"/>
            <a:ext cx="15609764" cy="1146468"/>
          </a:xfrm>
          <a:prstGeom prst="rect">
            <a:avLst/>
          </a:prstGeom>
          <a:ln w="3175">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lvl1pPr algn="ctr">
              <a:defRPr sz="1800" cap="all" spc="360">
                <a:latin typeface="+mn-lt"/>
                <a:ea typeface="+mn-ea"/>
                <a:cs typeface="+mn-cs"/>
                <a:sym typeface="Montserrat-Regular"/>
              </a:defRPr>
            </a:lvl1pPr>
          </a:lstStyle>
          <a:p>
            <a:pPr lvl="0" defTabSz="914400"/>
            <a:r>
              <a:rPr lang="en-US" sz="7200" b="1" cap="none" spc="0" dirty="0">
                <a:solidFill>
                  <a:srgbClr val="0055A0"/>
                </a:solidFill>
                <a:latin typeface="Arial"/>
              </a:rPr>
              <a:t>HOME CREDIT DEFAULT RISK</a:t>
            </a:r>
          </a:p>
        </p:txBody>
      </p:sp>
      <p:pic>
        <p:nvPicPr>
          <p:cNvPr id="5" name="Image 4"/>
          <p:cNvPicPr>
            <a:picLocks noChangeAspect="1"/>
          </p:cNvPicPr>
          <p:nvPr/>
        </p:nvPicPr>
        <p:blipFill>
          <a:blip r:embed="rId3"/>
          <a:stretch>
            <a:fillRect/>
          </a:stretch>
        </p:blipFill>
        <p:spPr>
          <a:xfrm>
            <a:off x="237065" y="223557"/>
            <a:ext cx="3235881" cy="2167467"/>
          </a:xfrm>
          <a:prstGeom prst="rect">
            <a:avLst/>
          </a:prstGeom>
        </p:spPr>
      </p:pic>
      <p:sp>
        <p:nvSpPr>
          <p:cNvPr id="22" name="TextBox 5"/>
          <p:cNvSpPr txBox="1"/>
          <p:nvPr/>
        </p:nvSpPr>
        <p:spPr>
          <a:xfrm>
            <a:off x="1190625" y="8294986"/>
            <a:ext cx="5747473" cy="3323987"/>
          </a:xfrm>
          <a:prstGeom prst="rect">
            <a:avLst/>
          </a:prstGeom>
          <a:noFill/>
        </p:spPr>
        <p:txBody>
          <a:bodyPr wrap="square" rtlCol="0">
            <a:spAutoFit/>
          </a:bodyPr>
          <a:lstStyle/>
          <a:p>
            <a:pPr defTabSz="914400">
              <a:lnSpc>
                <a:spcPct val="150000"/>
              </a:lnSpc>
            </a:pPr>
            <a:r>
              <a:rPr lang="en-US" sz="2800" b="1" u="sng" dirty="0">
                <a:solidFill>
                  <a:srgbClr val="0055A0"/>
                </a:solidFill>
                <a:latin typeface="Arial"/>
              </a:rPr>
              <a:t>Présenté</a:t>
            </a:r>
            <a:endParaRPr lang="en-US" sz="2800" u="sng" dirty="0">
              <a:solidFill>
                <a:srgbClr val="0055A0"/>
              </a:solidFill>
              <a:latin typeface="Arial"/>
            </a:endParaRPr>
          </a:p>
          <a:p>
            <a:pPr defTabSz="914400">
              <a:lnSpc>
                <a:spcPct val="150000"/>
              </a:lnSpc>
            </a:pPr>
            <a:r>
              <a:rPr lang="en-US" sz="2800" dirty="0">
                <a:solidFill>
                  <a:srgbClr val="0055A0"/>
                </a:solidFill>
                <a:latin typeface="Arial"/>
              </a:rPr>
              <a:t>Daouda SISSOKO</a:t>
            </a:r>
          </a:p>
          <a:p>
            <a:pPr defTabSz="914400">
              <a:lnSpc>
                <a:spcPct val="150000"/>
              </a:lnSpc>
            </a:pPr>
            <a:r>
              <a:rPr lang="en-US" sz="2800" dirty="0">
                <a:solidFill>
                  <a:srgbClr val="0055A0"/>
                </a:solidFill>
                <a:latin typeface="Arial"/>
              </a:rPr>
              <a:t>Providence  MBAINDIGUIM</a:t>
            </a:r>
          </a:p>
          <a:p>
            <a:pPr defTabSz="914400">
              <a:lnSpc>
                <a:spcPct val="150000"/>
              </a:lnSpc>
            </a:pPr>
            <a:r>
              <a:rPr lang="en-US" sz="2800" dirty="0">
                <a:solidFill>
                  <a:srgbClr val="0055A0"/>
                </a:solidFill>
                <a:latin typeface="Arial"/>
              </a:rPr>
              <a:t>Elhadji Yaya LY </a:t>
            </a:r>
          </a:p>
          <a:p>
            <a:pPr defTabSz="914400">
              <a:lnSpc>
                <a:spcPct val="150000"/>
              </a:lnSpc>
            </a:pPr>
            <a:endParaRPr lang="en-US" sz="2800" dirty="0">
              <a:solidFill>
                <a:srgbClr val="0055A0"/>
              </a:solidFill>
              <a:latin typeface="Arial"/>
            </a:endParaRPr>
          </a:p>
        </p:txBody>
      </p:sp>
      <p:sp>
        <p:nvSpPr>
          <p:cNvPr id="23" name="TextBox 5"/>
          <p:cNvSpPr txBox="1"/>
          <p:nvPr/>
        </p:nvSpPr>
        <p:spPr>
          <a:xfrm>
            <a:off x="18314793" y="8461147"/>
            <a:ext cx="5747473" cy="1951496"/>
          </a:xfrm>
          <a:prstGeom prst="rect">
            <a:avLst/>
          </a:prstGeom>
          <a:noFill/>
        </p:spPr>
        <p:txBody>
          <a:bodyPr wrap="square" rtlCol="0">
            <a:spAutoFit/>
          </a:bodyPr>
          <a:lstStyle/>
          <a:p>
            <a:pPr defTabSz="914400">
              <a:lnSpc>
                <a:spcPct val="150000"/>
              </a:lnSpc>
            </a:pPr>
            <a:r>
              <a:rPr lang="en-US" sz="2800" b="1" u="sng" dirty="0">
                <a:solidFill>
                  <a:srgbClr val="0055A0"/>
                </a:solidFill>
                <a:latin typeface="Arial"/>
              </a:rPr>
              <a:t>Supervision</a:t>
            </a:r>
            <a:endParaRPr lang="en-US" sz="2800" u="sng" dirty="0">
              <a:solidFill>
                <a:srgbClr val="0055A0"/>
              </a:solidFill>
              <a:latin typeface="Arial"/>
            </a:endParaRPr>
          </a:p>
          <a:p>
            <a:pPr defTabSz="914400">
              <a:lnSpc>
                <a:spcPct val="150000"/>
              </a:lnSpc>
            </a:pPr>
            <a:r>
              <a:rPr lang="en-US" sz="2800" dirty="0">
                <a:solidFill>
                  <a:srgbClr val="0055A0"/>
                </a:solidFill>
                <a:latin typeface="Arial"/>
              </a:rPr>
              <a:t>Madame Mously DIAW</a:t>
            </a:r>
          </a:p>
          <a:p>
            <a:pPr defTabSz="914400">
              <a:lnSpc>
                <a:spcPct val="150000"/>
              </a:lnSpc>
            </a:pPr>
            <a:r>
              <a:rPr lang="en-US" sz="2800" dirty="0">
                <a:solidFill>
                  <a:srgbClr val="0055A0"/>
                </a:solidFill>
                <a:latin typeface="Arial"/>
              </a:rPr>
              <a:t>Datascientist  </a:t>
            </a:r>
          </a:p>
        </p:txBody>
      </p:sp>
      <p:sp>
        <p:nvSpPr>
          <p:cNvPr id="25" name="Rectangle 22"/>
          <p:cNvSpPr>
            <a:spLocks noChangeArrowheads="1"/>
          </p:cNvSpPr>
          <p:nvPr/>
        </p:nvSpPr>
        <p:spPr bwMode="auto">
          <a:xfrm flipV="1">
            <a:off x="237065" y="2618001"/>
            <a:ext cx="23994535" cy="266989"/>
          </a:xfrm>
          <a:prstGeom prst="rect">
            <a:avLst/>
          </a:prstGeom>
          <a:gradFill rotWithShape="1">
            <a:gsLst>
              <a:gs pos="0">
                <a:srgbClr val="E4DED4"/>
              </a:gs>
              <a:gs pos="100000">
                <a:srgbClr val="808080"/>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4400">
                <a:solidFill>
                  <a:schemeClr val="tx2"/>
                </a:solidFill>
                <a:latin typeface="Baskerville Old Face" panose="02020602080505020303" pitchFamily="18" charset="0"/>
              </a:defRPr>
            </a:lvl1pPr>
            <a:lvl2pPr marL="742950" indent="-285750" algn="ctr">
              <a:defRPr sz="4400">
                <a:solidFill>
                  <a:schemeClr val="tx2"/>
                </a:solidFill>
                <a:latin typeface="Baskerville Old Face" panose="02020602080505020303" pitchFamily="18" charset="0"/>
              </a:defRPr>
            </a:lvl2pPr>
            <a:lvl3pPr marL="1143000" indent="-228600" algn="ctr">
              <a:defRPr sz="4400">
                <a:solidFill>
                  <a:schemeClr val="tx2"/>
                </a:solidFill>
                <a:latin typeface="Baskerville Old Face" panose="02020602080505020303" pitchFamily="18" charset="0"/>
              </a:defRPr>
            </a:lvl3pPr>
            <a:lvl4pPr marL="1600200" indent="-228600" algn="ctr">
              <a:defRPr sz="4400">
                <a:solidFill>
                  <a:schemeClr val="tx2"/>
                </a:solidFill>
                <a:latin typeface="Baskerville Old Face" panose="02020602080505020303" pitchFamily="18" charset="0"/>
              </a:defRPr>
            </a:lvl4pPr>
            <a:lvl5pPr marL="2057400" indent="-228600" algn="ctr">
              <a:defRPr sz="4400">
                <a:solidFill>
                  <a:schemeClr val="tx2"/>
                </a:solidFill>
                <a:latin typeface="Baskerville Old Face" panose="02020602080505020303" pitchFamily="18" charset="0"/>
              </a:defRPr>
            </a:lvl5pPr>
            <a:lvl6pPr marL="2514600" indent="-228600" algn="ctr" eaLnBrk="0" fontAlgn="base" hangingPunct="0">
              <a:spcBef>
                <a:spcPct val="0"/>
              </a:spcBef>
              <a:spcAft>
                <a:spcPct val="0"/>
              </a:spcAft>
              <a:defRPr sz="4400">
                <a:solidFill>
                  <a:schemeClr val="tx2"/>
                </a:solidFill>
                <a:latin typeface="Baskerville Old Face" panose="02020602080505020303" pitchFamily="18" charset="0"/>
              </a:defRPr>
            </a:lvl6pPr>
            <a:lvl7pPr marL="2971800" indent="-228600" algn="ctr" eaLnBrk="0" fontAlgn="base" hangingPunct="0">
              <a:spcBef>
                <a:spcPct val="0"/>
              </a:spcBef>
              <a:spcAft>
                <a:spcPct val="0"/>
              </a:spcAft>
              <a:defRPr sz="4400">
                <a:solidFill>
                  <a:schemeClr val="tx2"/>
                </a:solidFill>
                <a:latin typeface="Baskerville Old Face" panose="02020602080505020303" pitchFamily="18" charset="0"/>
              </a:defRPr>
            </a:lvl7pPr>
            <a:lvl8pPr marL="3429000" indent="-228600" algn="ctr" eaLnBrk="0" fontAlgn="base" hangingPunct="0">
              <a:spcBef>
                <a:spcPct val="0"/>
              </a:spcBef>
              <a:spcAft>
                <a:spcPct val="0"/>
              </a:spcAft>
              <a:defRPr sz="4400">
                <a:solidFill>
                  <a:schemeClr val="tx2"/>
                </a:solidFill>
                <a:latin typeface="Baskerville Old Face" panose="02020602080505020303" pitchFamily="18" charset="0"/>
              </a:defRPr>
            </a:lvl8pPr>
            <a:lvl9pPr marL="3886200" indent="-228600" algn="ctr" eaLnBrk="0" fontAlgn="base" hangingPunct="0">
              <a:spcBef>
                <a:spcPct val="0"/>
              </a:spcBef>
              <a:spcAft>
                <a:spcPct val="0"/>
              </a:spcAft>
              <a:defRPr sz="4400">
                <a:solidFill>
                  <a:schemeClr val="tx2"/>
                </a:solidFill>
                <a:latin typeface="Baskerville Old Face" panose="02020602080505020303"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Baskerville Old Face" panose="02020602080505020303" pitchFamily="18" charset="0"/>
            </a:endParaRPr>
          </a:p>
        </p:txBody>
      </p:sp>
      <p:sp>
        <p:nvSpPr>
          <p:cNvPr id="26" name="Rectangle 12"/>
          <p:cNvSpPr>
            <a:spLocks noChangeArrowheads="1"/>
          </p:cNvSpPr>
          <p:nvPr/>
        </p:nvSpPr>
        <p:spPr bwMode="auto">
          <a:xfrm>
            <a:off x="5706533" y="3018839"/>
            <a:ext cx="11930592"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Baskerville Old Face" panose="02020602080505020303" pitchFamily="18" charset="0"/>
              </a:defRPr>
            </a:lvl1pPr>
            <a:lvl2pPr marL="742950" indent="-285750" algn="ctr">
              <a:defRPr sz="4400">
                <a:solidFill>
                  <a:schemeClr val="tx2"/>
                </a:solidFill>
                <a:latin typeface="Baskerville Old Face" panose="02020602080505020303" pitchFamily="18" charset="0"/>
              </a:defRPr>
            </a:lvl2pPr>
            <a:lvl3pPr marL="1143000" indent="-228600" algn="ctr">
              <a:defRPr sz="4400">
                <a:solidFill>
                  <a:schemeClr val="tx2"/>
                </a:solidFill>
                <a:latin typeface="Baskerville Old Face" panose="02020602080505020303" pitchFamily="18" charset="0"/>
              </a:defRPr>
            </a:lvl3pPr>
            <a:lvl4pPr marL="1600200" indent="-228600" algn="ctr">
              <a:defRPr sz="4400">
                <a:solidFill>
                  <a:schemeClr val="tx2"/>
                </a:solidFill>
                <a:latin typeface="Baskerville Old Face" panose="02020602080505020303" pitchFamily="18" charset="0"/>
              </a:defRPr>
            </a:lvl4pPr>
            <a:lvl5pPr marL="2057400" indent="-228600" algn="ctr">
              <a:defRPr sz="4400">
                <a:solidFill>
                  <a:schemeClr val="tx2"/>
                </a:solidFill>
                <a:latin typeface="Baskerville Old Face" panose="02020602080505020303" pitchFamily="18" charset="0"/>
              </a:defRPr>
            </a:lvl5pPr>
            <a:lvl6pPr marL="2514600" indent="-228600" algn="ctr" eaLnBrk="0" fontAlgn="base" hangingPunct="0">
              <a:spcBef>
                <a:spcPct val="0"/>
              </a:spcBef>
              <a:spcAft>
                <a:spcPct val="0"/>
              </a:spcAft>
              <a:defRPr sz="4400">
                <a:solidFill>
                  <a:schemeClr val="tx2"/>
                </a:solidFill>
                <a:latin typeface="Baskerville Old Face" panose="02020602080505020303" pitchFamily="18" charset="0"/>
              </a:defRPr>
            </a:lvl6pPr>
            <a:lvl7pPr marL="2971800" indent="-228600" algn="ctr" eaLnBrk="0" fontAlgn="base" hangingPunct="0">
              <a:spcBef>
                <a:spcPct val="0"/>
              </a:spcBef>
              <a:spcAft>
                <a:spcPct val="0"/>
              </a:spcAft>
              <a:defRPr sz="4400">
                <a:solidFill>
                  <a:schemeClr val="tx2"/>
                </a:solidFill>
                <a:latin typeface="Baskerville Old Face" panose="02020602080505020303" pitchFamily="18" charset="0"/>
              </a:defRPr>
            </a:lvl7pPr>
            <a:lvl8pPr marL="3429000" indent="-228600" algn="ctr" eaLnBrk="0" fontAlgn="base" hangingPunct="0">
              <a:spcBef>
                <a:spcPct val="0"/>
              </a:spcBef>
              <a:spcAft>
                <a:spcPct val="0"/>
              </a:spcAft>
              <a:defRPr sz="4400">
                <a:solidFill>
                  <a:schemeClr val="tx2"/>
                </a:solidFill>
                <a:latin typeface="Baskerville Old Face" panose="02020602080505020303" pitchFamily="18" charset="0"/>
              </a:defRPr>
            </a:lvl8pPr>
            <a:lvl9pPr marL="3886200" indent="-228600" algn="ctr" eaLnBrk="0" fontAlgn="base" hangingPunct="0">
              <a:spcBef>
                <a:spcPct val="0"/>
              </a:spcBef>
              <a:spcAft>
                <a:spcPct val="0"/>
              </a:spcAft>
              <a:defRPr sz="4400">
                <a:solidFill>
                  <a:schemeClr val="tx2"/>
                </a:solidFill>
                <a:latin typeface="Baskerville Old Face" panose="02020602080505020303" pitchFamily="18" charset="0"/>
              </a:defRPr>
            </a:lvl9pPr>
          </a:lstStyle>
          <a:p>
            <a:pPr defTabSz="914400" fontAlgn="base">
              <a:spcBef>
                <a:spcPct val="0"/>
              </a:spcBef>
              <a:spcAft>
                <a:spcPct val="0"/>
              </a:spcAft>
            </a:pPr>
            <a:r>
              <a:rPr lang="fr-FR" sz="4800" b="1" dirty="0">
                <a:solidFill>
                  <a:srgbClr val="003399"/>
                </a:solidFill>
                <a:latin typeface="Times New Roman" panose="02020603050405020304" pitchFamily="18" charset="0"/>
              </a:rPr>
              <a:t>Soutenance de Projet Machine Learning </a:t>
            </a:r>
          </a:p>
        </p:txBody>
      </p:sp>
      <p:sp>
        <p:nvSpPr>
          <p:cNvPr id="27" name="Rectangle 22"/>
          <p:cNvSpPr>
            <a:spLocks noChangeArrowheads="1"/>
          </p:cNvSpPr>
          <p:nvPr/>
        </p:nvSpPr>
        <p:spPr bwMode="auto">
          <a:xfrm>
            <a:off x="237065" y="4257142"/>
            <a:ext cx="23995692" cy="167674"/>
          </a:xfrm>
          <a:prstGeom prst="rect">
            <a:avLst/>
          </a:prstGeom>
          <a:gradFill rotWithShape="1">
            <a:gsLst>
              <a:gs pos="0">
                <a:srgbClr val="E4DED4"/>
              </a:gs>
              <a:gs pos="100000">
                <a:srgbClr val="808080"/>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4400">
                <a:solidFill>
                  <a:schemeClr val="tx2"/>
                </a:solidFill>
                <a:latin typeface="Baskerville Old Face" panose="02020602080505020303" pitchFamily="18" charset="0"/>
              </a:defRPr>
            </a:lvl1pPr>
            <a:lvl2pPr marL="742950" indent="-285750" algn="ctr">
              <a:defRPr sz="4400">
                <a:solidFill>
                  <a:schemeClr val="tx2"/>
                </a:solidFill>
                <a:latin typeface="Baskerville Old Face" panose="02020602080505020303" pitchFamily="18" charset="0"/>
              </a:defRPr>
            </a:lvl2pPr>
            <a:lvl3pPr marL="1143000" indent="-228600" algn="ctr">
              <a:defRPr sz="4400">
                <a:solidFill>
                  <a:schemeClr val="tx2"/>
                </a:solidFill>
                <a:latin typeface="Baskerville Old Face" panose="02020602080505020303" pitchFamily="18" charset="0"/>
              </a:defRPr>
            </a:lvl3pPr>
            <a:lvl4pPr marL="1600200" indent="-228600" algn="ctr">
              <a:defRPr sz="4400">
                <a:solidFill>
                  <a:schemeClr val="tx2"/>
                </a:solidFill>
                <a:latin typeface="Baskerville Old Face" panose="02020602080505020303" pitchFamily="18" charset="0"/>
              </a:defRPr>
            </a:lvl4pPr>
            <a:lvl5pPr marL="2057400" indent="-228600" algn="ctr">
              <a:defRPr sz="4400">
                <a:solidFill>
                  <a:schemeClr val="tx2"/>
                </a:solidFill>
                <a:latin typeface="Baskerville Old Face" panose="02020602080505020303" pitchFamily="18" charset="0"/>
              </a:defRPr>
            </a:lvl5pPr>
            <a:lvl6pPr marL="2514600" indent="-228600" algn="ctr" eaLnBrk="0" fontAlgn="base" hangingPunct="0">
              <a:spcBef>
                <a:spcPct val="0"/>
              </a:spcBef>
              <a:spcAft>
                <a:spcPct val="0"/>
              </a:spcAft>
              <a:defRPr sz="4400">
                <a:solidFill>
                  <a:schemeClr val="tx2"/>
                </a:solidFill>
                <a:latin typeface="Baskerville Old Face" panose="02020602080505020303" pitchFamily="18" charset="0"/>
              </a:defRPr>
            </a:lvl6pPr>
            <a:lvl7pPr marL="2971800" indent="-228600" algn="ctr" eaLnBrk="0" fontAlgn="base" hangingPunct="0">
              <a:spcBef>
                <a:spcPct val="0"/>
              </a:spcBef>
              <a:spcAft>
                <a:spcPct val="0"/>
              </a:spcAft>
              <a:defRPr sz="4400">
                <a:solidFill>
                  <a:schemeClr val="tx2"/>
                </a:solidFill>
                <a:latin typeface="Baskerville Old Face" panose="02020602080505020303" pitchFamily="18" charset="0"/>
              </a:defRPr>
            </a:lvl7pPr>
            <a:lvl8pPr marL="3429000" indent="-228600" algn="ctr" eaLnBrk="0" fontAlgn="base" hangingPunct="0">
              <a:spcBef>
                <a:spcPct val="0"/>
              </a:spcBef>
              <a:spcAft>
                <a:spcPct val="0"/>
              </a:spcAft>
              <a:defRPr sz="4400">
                <a:solidFill>
                  <a:schemeClr val="tx2"/>
                </a:solidFill>
                <a:latin typeface="Baskerville Old Face" panose="02020602080505020303" pitchFamily="18" charset="0"/>
              </a:defRPr>
            </a:lvl8pPr>
            <a:lvl9pPr marL="3886200" indent="-228600" algn="ctr" eaLnBrk="0" fontAlgn="base" hangingPunct="0">
              <a:spcBef>
                <a:spcPct val="0"/>
              </a:spcBef>
              <a:spcAft>
                <a:spcPct val="0"/>
              </a:spcAft>
              <a:defRPr sz="4400">
                <a:solidFill>
                  <a:schemeClr val="tx2"/>
                </a:solidFill>
                <a:latin typeface="Baskerville Old Face" panose="02020602080505020303"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Baskerville Old Face" panose="02020602080505020303" pitchFamily="18" charset="0"/>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0399" y="408129"/>
            <a:ext cx="3081867" cy="1952485"/>
          </a:xfrm>
          <a:prstGeom prst="rect">
            <a:avLst/>
          </a:prstGeom>
        </p:spPr>
      </p:pic>
      <p:pic>
        <p:nvPicPr>
          <p:cNvPr id="9" name="Image 8"/>
          <p:cNvPicPr>
            <a:picLocks noChangeAspect="1"/>
          </p:cNvPicPr>
          <p:nvPr/>
        </p:nvPicPr>
        <p:blipFill>
          <a:blip r:embed="rId5"/>
          <a:stretch>
            <a:fillRect/>
          </a:stretch>
        </p:blipFill>
        <p:spPr>
          <a:xfrm>
            <a:off x="1642533" y="12067105"/>
            <a:ext cx="2291292" cy="1414528"/>
          </a:xfrm>
          <a:prstGeom prst="rect">
            <a:avLst/>
          </a:prstGeom>
        </p:spPr>
      </p:pic>
      <p:pic>
        <p:nvPicPr>
          <p:cNvPr id="30" name="Image 29"/>
          <p:cNvPicPr>
            <a:picLocks noChangeAspect="1"/>
          </p:cNvPicPr>
          <p:nvPr/>
        </p:nvPicPr>
        <p:blipFill>
          <a:blip r:embed="rId5"/>
          <a:stretch>
            <a:fillRect/>
          </a:stretch>
        </p:blipFill>
        <p:spPr>
          <a:xfrm>
            <a:off x="20544426" y="11878529"/>
            <a:ext cx="2291292" cy="1414528"/>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2946" y="274280"/>
            <a:ext cx="17507453" cy="1980850"/>
          </a:xfrm>
          <a:prstGeom prst="rect">
            <a:avLst/>
          </a:prstGeom>
        </p:spPr>
      </p:pic>
      <p:pic>
        <p:nvPicPr>
          <p:cNvPr id="2" name="Image 1">
            <a:extLst>
              <a:ext uri="{FF2B5EF4-FFF2-40B4-BE49-F238E27FC236}">
                <a16:creationId xmlns:a16="http://schemas.microsoft.com/office/drawing/2014/main" id="{1F5BD131-CD0A-ACA6-0DDC-2F5889F26A54}"/>
              </a:ext>
            </a:extLst>
          </p:cNvPr>
          <p:cNvPicPr>
            <a:picLocks noChangeAspect="1"/>
          </p:cNvPicPr>
          <p:nvPr/>
        </p:nvPicPr>
        <p:blipFill>
          <a:blip r:embed="rId7"/>
          <a:stretch>
            <a:fillRect/>
          </a:stretch>
        </p:blipFill>
        <p:spPr>
          <a:xfrm>
            <a:off x="6565528" y="6625437"/>
            <a:ext cx="9969576" cy="4584430"/>
          </a:xfrm>
          <a:prstGeom prst="rect">
            <a:avLst/>
          </a:prstGeom>
        </p:spPr>
      </p:pic>
    </p:spTree>
    <p:extLst>
      <p:ext uri="{BB962C8B-B14F-4D97-AF65-F5344CB8AC3E}">
        <p14:creationId xmlns:p14="http://schemas.microsoft.com/office/powerpoint/2010/main" val="22561797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13891730" y="3202298"/>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45" name="Freeform 44"/>
          <p:cNvSpPr/>
          <p:nvPr/>
        </p:nvSpPr>
        <p:spPr>
          <a:xfrm flipH="1">
            <a:off x="2614186" y="3202298"/>
            <a:ext cx="7871733" cy="830996"/>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a:latin typeface="Lato Light"/>
              <a:cs typeface="Lato Light"/>
            </a:endParaRPr>
          </a:p>
        </p:txBody>
      </p:sp>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10074098" y="2802212"/>
            <a:ext cx="4536002" cy="5320277"/>
            <a:chOff x="10074098" y="2802212"/>
            <a:chExt cx="4536002" cy="4537187"/>
          </a:xfrm>
        </p:grpSpPr>
        <p:sp>
          <p:nvSpPr>
            <p:cNvPr id="34" name="Shape 3921">
              <a:extLst>
                <a:ext uri="{FF2B5EF4-FFF2-40B4-BE49-F238E27FC236}">
                  <a16:creationId xmlns:a16="http://schemas.microsoft.com/office/drawing/2014/main" id="{DB57C5ED-BBDD-4479-9D3B-72CBE4FD17D0}"/>
                </a:ext>
              </a:extLst>
            </p:cNvPr>
            <p:cNvSpPr/>
            <p:nvPr/>
          </p:nvSpPr>
          <p:spPr>
            <a:xfrm>
              <a:off x="10074098" y="2802212"/>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0634133" y="4445784"/>
              <a:ext cx="3606304" cy="682399"/>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Type de modéle </a:t>
              </a: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sp>
        <p:nvSpPr>
          <p:cNvPr id="39" name="Freeform 44"/>
          <p:cNvSpPr/>
          <p:nvPr/>
        </p:nvSpPr>
        <p:spPr>
          <a:xfrm flipH="1">
            <a:off x="2387600" y="6502789"/>
            <a:ext cx="8331430" cy="830996"/>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a:latin typeface="Lato Light"/>
              <a:cs typeface="Lato Light"/>
            </a:endParaRPr>
          </a:p>
        </p:txBody>
      </p:sp>
      <p:sp>
        <p:nvSpPr>
          <p:cNvPr id="50" name="Freeform 39"/>
          <p:cNvSpPr/>
          <p:nvPr/>
        </p:nvSpPr>
        <p:spPr>
          <a:xfrm>
            <a:off x="14473252" y="5266314"/>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52" name="Freeform 39"/>
          <p:cNvSpPr/>
          <p:nvPr/>
        </p:nvSpPr>
        <p:spPr>
          <a:xfrm>
            <a:off x="13065678" y="7179861"/>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15" name="TextBox 51">
            <a:extLst>
              <a:ext uri="{FF2B5EF4-FFF2-40B4-BE49-F238E27FC236}">
                <a16:creationId xmlns:a16="http://schemas.microsoft.com/office/drawing/2014/main" id="{63323F9E-A336-410D-BC53-6589AD2832CC}"/>
              </a:ext>
            </a:extLst>
          </p:cNvPr>
          <p:cNvSpPr txBox="1"/>
          <p:nvPr/>
        </p:nvSpPr>
        <p:spPr>
          <a:xfrm>
            <a:off x="2063663" y="1729392"/>
            <a:ext cx="5239373" cy="677072"/>
          </a:xfrm>
          <a:prstGeom prst="rect">
            <a:avLst/>
          </a:prstGeom>
          <a:noFill/>
        </p:spPr>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Regression logistique</a:t>
            </a:r>
            <a:r>
              <a:rPr lang="en-ZA" sz="3200" b="1" dirty="0">
                <a:latin typeface="Open Sans" panose="020B0606030504020204" pitchFamily="34" charset="0"/>
                <a:ea typeface="Open Sans" panose="020B0606030504020204" pitchFamily="34" charset="0"/>
                <a:cs typeface="Open Sans" panose="020B0606030504020204" pitchFamily="34" charset="0"/>
              </a:rPr>
              <a:t>:                    </a:t>
            </a:r>
            <a:endParaRPr lang="id-ID"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51">
            <a:extLst>
              <a:ext uri="{FF2B5EF4-FFF2-40B4-BE49-F238E27FC236}">
                <a16:creationId xmlns:a16="http://schemas.microsoft.com/office/drawing/2014/main" id="{63323F9E-A336-410D-BC53-6589AD2832CC}"/>
              </a:ext>
            </a:extLst>
          </p:cNvPr>
          <p:cNvSpPr txBox="1"/>
          <p:nvPr/>
        </p:nvSpPr>
        <p:spPr>
          <a:xfrm>
            <a:off x="2051974" y="6502789"/>
            <a:ext cx="3144890" cy="677072"/>
          </a:xfrm>
          <a:prstGeom prst="rect">
            <a:avLst/>
          </a:prstGeom>
          <a:noFill/>
        </p:spPr>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XGClassifier: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51">
            <a:extLst>
              <a:ext uri="{FF2B5EF4-FFF2-40B4-BE49-F238E27FC236}">
                <a16:creationId xmlns:a16="http://schemas.microsoft.com/office/drawing/2014/main" id="{63323F9E-A336-410D-BC53-6589AD2832CC}"/>
              </a:ext>
            </a:extLst>
          </p:cNvPr>
          <p:cNvSpPr txBox="1"/>
          <p:nvPr/>
        </p:nvSpPr>
        <p:spPr>
          <a:xfrm>
            <a:off x="18019977" y="2254109"/>
            <a:ext cx="3352895" cy="677072"/>
          </a:xfrm>
          <a:prstGeom prst="rect">
            <a:avLst/>
          </a:prstGeom>
          <a:noFill/>
        </p:spPr>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LGBClassifier: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51">
            <a:extLst>
              <a:ext uri="{FF2B5EF4-FFF2-40B4-BE49-F238E27FC236}">
                <a16:creationId xmlns:a16="http://schemas.microsoft.com/office/drawing/2014/main" id="{63323F9E-A336-410D-BC53-6589AD2832CC}"/>
              </a:ext>
            </a:extLst>
          </p:cNvPr>
          <p:cNvSpPr txBox="1"/>
          <p:nvPr/>
        </p:nvSpPr>
        <p:spPr>
          <a:xfrm>
            <a:off x="17883395" y="4589370"/>
            <a:ext cx="4129518" cy="677072"/>
          </a:xfrm>
          <a:prstGeom prst="rect">
            <a:avLst/>
          </a:prstGeom>
          <a:noFill/>
        </p:spPr>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CatBoostClassifier: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51">
            <a:extLst>
              <a:ext uri="{FF2B5EF4-FFF2-40B4-BE49-F238E27FC236}">
                <a16:creationId xmlns:a16="http://schemas.microsoft.com/office/drawing/2014/main" id="{63323F9E-A336-410D-BC53-6589AD2832CC}"/>
              </a:ext>
            </a:extLst>
          </p:cNvPr>
          <p:cNvSpPr txBox="1"/>
          <p:nvPr/>
        </p:nvSpPr>
        <p:spPr>
          <a:xfrm>
            <a:off x="18187964" y="7150609"/>
            <a:ext cx="3520376" cy="677072"/>
          </a:xfrm>
          <a:prstGeom prst="rect">
            <a:avLst/>
          </a:prstGeom>
          <a:noFill/>
        </p:spPr>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RandomForest: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802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down)">
                                      <p:cBhvr>
                                        <p:cTn id="13" dur="750"/>
                                        <p:tgtEl>
                                          <p:spTgt spid="45"/>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par>
                          <p:cTn id="18" fill="hold">
                            <p:stCondLst>
                              <p:cond delay="1750"/>
                            </p:stCondLst>
                            <p:childTnLst>
                              <p:par>
                                <p:cTn id="19" presetID="2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750"/>
                                        <p:tgtEl>
                                          <p:spTgt spid="39"/>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left)">
                                      <p:cBhvr>
                                        <p:cTn id="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39" grpId="0" animBg="1"/>
      <p:bldP spid="50"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6773333" y="2411390"/>
            <a:ext cx="10261600" cy="1125051"/>
            <a:chOff x="10074098" y="3201362"/>
            <a:chExt cx="4536002" cy="4537187"/>
          </a:xfrm>
        </p:grpSpPr>
        <p:sp>
          <p:nvSpPr>
            <p:cNvPr id="34" name="Shape 3921">
              <a:extLst>
                <a:ext uri="{FF2B5EF4-FFF2-40B4-BE49-F238E27FC236}">
                  <a16:creationId xmlns:a16="http://schemas.microsoft.com/office/drawing/2014/main" id="{DB57C5ED-BBDD-4479-9D3B-72CBE4FD17D0}"/>
                </a:ext>
              </a:extLst>
            </p:cNvPr>
            <p:cNvSpPr/>
            <p:nvPr/>
          </p:nvSpPr>
          <p:spPr>
            <a:xfrm>
              <a:off x="10074098" y="3201362"/>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1096250" y="3362620"/>
              <a:ext cx="3328002" cy="1708184"/>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Choix du métrique</a:t>
              </a: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pic>
        <p:nvPicPr>
          <p:cNvPr id="2" name="Image 1"/>
          <p:cNvPicPr>
            <a:picLocks noChangeAspect="1"/>
          </p:cNvPicPr>
          <p:nvPr/>
        </p:nvPicPr>
        <p:blipFill>
          <a:blip r:embed="rId3"/>
          <a:stretch>
            <a:fillRect/>
          </a:stretch>
        </p:blipFill>
        <p:spPr>
          <a:xfrm>
            <a:off x="16001999" y="3948007"/>
            <a:ext cx="7845425" cy="7702125"/>
          </a:xfrm>
          <a:prstGeom prst="rect">
            <a:avLst/>
          </a:prstGeom>
        </p:spPr>
      </p:pic>
      <p:sp>
        <p:nvSpPr>
          <p:cNvPr id="10" name="TextBox 51">
            <a:extLst>
              <a:ext uri="{FF2B5EF4-FFF2-40B4-BE49-F238E27FC236}">
                <a16:creationId xmlns:a16="http://schemas.microsoft.com/office/drawing/2014/main" id="{63323F9E-A336-410D-BC53-6589AD2832CC}"/>
              </a:ext>
            </a:extLst>
          </p:cNvPr>
          <p:cNvSpPr txBox="1"/>
          <p:nvPr/>
        </p:nvSpPr>
        <p:spPr>
          <a:xfrm>
            <a:off x="2361289" y="4225679"/>
            <a:ext cx="11811911" cy="6494049"/>
          </a:xfrm>
          <a:prstGeom prst="rect">
            <a:avLst/>
          </a:prstGeom>
          <a:noFill/>
        </p:spPr>
        <p:txBody>
          <a:bodyPr wrap="square" lIns="182843" tIns="91422" rIns="182843" bIns="91422" rtlCol="0">
            <a:spAutoFit/>
          </a:bodyPr>
          <a:lstStyle/>
          <a:p>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F-1 SCORE:   </a:t>
            </a:r>
          </a:p>
          <a:p>
            <a:pPr marL="457200" indent="-457200">
              <a:lnSpc>
                <a:spcPct val="150000"/>
              </a:lnSpc>
              <a:buFont typeface="Wingdings" panose="05000000000000000000" pitchFamily="2" charset="2"/>
              <a:buChar char="q"/>
            </a:pPr>
            <a:r>
              <a:rPr lang="fr-FR" sz="2800" dirty="0"/>
              <a:t>Nous allons utiliser la métrique </a:t>
            </a:r>
            <a:r>
              <a:rPr lang="fr-FR" sz="2800" b="1" dirty="0"/>
              <a:t>F-1 SCORE </a:t>
            </a:r>
            <a:r>
              <a:rPr lang="fr-FR" sz="2800" dirty="0"/>
              <a:t>pour évaluer la qualité des modéles;</a:t>
            </a:r>
          </a:p>
          <a:p>
            <a:pPr>
              <a:lnSpc>
                <a:spcPct val="150000"/>
              </a:lnSpc>
            </a:pPr>
            <a:endParaRPr lang="fr-FR" sz="2800" dirty="0"/>
          </a:p>
          <a:p>
            <a:pPr marL="457200" indent="-457200">
              <a:lnSpc>
                <a:spcPct val="150000"/>
              </a:lnSpc>
              <a:buFont typeface="Wingdings" panose="05000000000000000000" pitchFamily="2" charset="2"/>
              <a:buChar char="q"/>
            </a:pPr>
            <a:r>
              <a:rPr lang="fr-FR" sz="2800" dirty="0"/>
              <a:t>Le F1-score permet d’optimiser  la </a:t>
            </a:r>
            <a:r>
              <a:rPr lang="fr-FR" sz="2800" b="1" dirty="0"/>
              <a:t>Precision</a:t>
            </a:r>
            <a:r>
              <a:rPr lang="fr-FR" sz="2800" dirty="0"/>
              <a:t> et du </a:t>
            </a:r>
            <a:r>
              <a:rPr lang="fr-FR" sz="2800" b="1" dirty="0"/>
              <a:t>Recall</a:t>
            </a:r>
            <a:r>
              <a:rPr lang="fr-FR" sz="2800" dirty="0"/>
              <a:t> en une seule métrique; </a:t>
            </a:r>
          </a:p>
          <a:p>
            <a:pPr>
              <a:lnSpc>
                <a:spcPct val="150000"/>
              </a:lnSpc>
            </a:pPr>
            <a:endParaRPr lang="fr-FR" sz="2800" dirty="0"/>
          </a:p>
          <a:p>
            <a:pPr marL="457200" indent="-457200">
              <a:lnSpc>
                <a:spcPct val="150000"/>
              </a:lnSpc>
              <a:buFont typeface="Wingdings" panose="05000000000000000000" pitchFamily="2" charset="2"/>
              <a:buChar char="q"/>
            </a:pPr>
            <a:r>
              <a:rPr lang="fr-FR" sz="2800" dirty="0"/>
              <a:t>Mathématiquement, le </a:t>
            </a:r>
            <a:r>
              <a:rPr lang="fr-FR" sz="2800" b="1" dirty="0"/>
              <a:t>F1-score</a:t>
            </a:r>
            <a:r>
              <a:rPr lang="fr-FR" sz="2800" dirty="0"/>
              <a:t> est défini comme étant la moyenne harmonique de la </a:t>
            </a:r>
            <a:r>
              <a:rPr lang="fr-FR" sz="2800" b="1" dirty="0"/>
              <a:t>Precision</a:t>
            </a:r>
            <a:r>
              <a:rPr lang="fr-FR" sz="2800" dirty="0"/>
              <a:t> et du </a:t>
            </a:r>
            <a:r>
              <a:rPr lang="fr-FR" sz="2800" b="1" dirty="0"/>
              <a:t>Recall.</a:t>
            </a:r>
          </a:p>
          <a:p>
            <a:pPr>
              <a:lnSpc>
                <a:spcPct val="150000"/>
              </a:lnSpc>
            </a:pPr>
            <a:r>
              <a:rPr lang="fr-FR" sz="2800" dirty="0"/>
              <a:t> </a:t>
            </a:r>
            <a:endParaRPr lang="id-ID" sz="28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483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4870721" y="8534569"/>
            <a:ext cx="1494320" cy="1015663"/>
          </a:xfrm>
          <a:prstGeom prst="rect">
            <a:avLst/>
          </a:prstGeom>
          <a:noFill/>
        </p:spPr>
        <p:txBody>
          <a:bodyPr wrap="none" rtlCol="0">
            <a:spAutoFit/>
          </a:bodyPr>
          <a:lstStyle/>
          <a:p>
            <a:r>
              <a:rPr lang="en-ZA" sz="6000" b="1" dirty="0">
                <a:solidFill>
                  <a:srgbClr val="5ADCC2"/>
                </a:solidFill>
                <a:latin typeface="Open Sans" panose="020B0606030504020204" pitchFamily="34" charset="0"/>
                <a:ea typeface="Open Sans" panose="020B0606030504020204" pitchFamily="34" charset="0"/>
                <a:cs typeface="Open Sans" panose="020B0606030504020204" pitchFamily="34" charset="0"/>
              </a:rPr>
              <a:t>92%</a:t>
            </a:r>
          </a:p>
        </p:txBody>
      </p:sp>
      <p:sp>
        <p:nvSpPr>
          <p:cNvPr id="16" name="TextBox 15"/>
          <p:cNvSpPr txBox="1"/>
          <p:nvPr/>
        </p:nvSpPr>
        <p:spPr>
          <a:xfrm>
            <a:off x="18933177" y="8973373"/>
            <a:ext cx="1954385" cy="1015663"/>
          </a:xfrm>
          <a:prstGeom prst="rect">
            <a:avLst/>
          </a:prstGeom>
          <a:noFill/>
        </p:spPr>
        <p:txBody>
          <a:bodyPr wrap="square" rtlCol="0">
            <a:spAutoFit/>
          </a:bodyPr>
          <a:lstStyle/>
          <a:p>
            <a:r>
              <a:rPr lang="en-ZA" sz="6000" b="1" dirty="0">
                <a:solidFill>
                  <a:srgbClr val="FFC000"/>
                </a:solidFill>
                <a:latin typeface="Open Sans" panose="020B0606030504020204" pitchFamily="34" charset="0"/>
                <a:ea typeface="Open Sans" panose="020B0606030504020204" pitchFamily="34" charset="0"/>
                <a:cs typeface="Open Sans" panose="020B0606030504020204" pitchFamily="34" charset="0"/>
              </a:rPr>
              <a:t>8%</a:t>
            </a:r>
          </a:p>
        </p:txBody>
      </p:sp>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23" name="Graphic 22" descr="Man">
            <a:extLst>
              <a:ext uri="{FF2B5EF4-FFF2-40B4-BE49-F238E27FC236}">
                <a16:creationId xmlns:a16="http://schemas.microsoft.com/office/drawing/2014/main" id="{1DA3D544-4006-45E1-A792-AD46839F3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85823" y="4252639"/>
            <a:ext cx="4264117" cy="4264117"/>
          </a:xfrm>
          <a:prstGeom prst="rect">
            <a:avLst/>
          </a:prstGeom>
        </p:spPr>
      </p:pic>
      <p:grpSp>
        <p:nvGrpSpPr>
          <p:cNvPr id="2" name="Group 1">
            <a:extLst>
              <a:ext uri="{FF2B5EF4-FFF2-40B4-BE49-F238E27FC236}">
                <a16:creationId xmlns:a16="http://schemas.microsoft.com/office/drawing/2014/main" id="{206A4D29-D644-4038-B1B1-A97A4D7482F4}"/>
              </a:ext>
            </a:extLst>
          </p:cNvPr>
          <p:cNvGrpSpPr/>
          <p:nvPr/>
        </p:nvGrpSpPr>
        <p:grpSpPr>
          <a:xfrm>
            <a:off x="15199175" y="8386938"/>
            <a:ext cx="887771" cy="358140"/>
            <a:chOff x="1950720" y="7280910"/>
            <a:chExt cx="887771" cy="358140"/>
          </a:xfrm>
          <a:solidFill>
            <a:srgbClr val="5ADCC2"/>
          </a:solidFill>
        </p:grpSpPr>
        <p:sp>
          <p:nvSpPr>
            <p:cNvPr id="27" name="Rectangle 26">
              <a:extLst>
                <a:ext uri="{FF2B5EF4-FFF2-40B4-BE49-F238E27FC236}">
                  <a16:creationId xmlns:a16="http://schemas.microsoft.com/office/drawing/2014/main" id="{1FC8C0A5-31AE-4C26-8722-8C35CF06DB0B}"/>
                </a:ext>
              </a:extLst>
            </p:cNvPr>
            <p:cNvSpPr/>
            <p:nvPr/>
          </p:nvSpPr>
          <p:spPr>
            <a:xfrm>
              <a:off x="1950720" y="7280910"/>
              <a:ext cx="345223" cy="35814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
          <p:nvSpPr>
            <p:cNvPr id="28" name="Rectangle 27">
              <a:extLst>
                <a:ext uri="{FF2B5EF4-FFF2-40B4-BE49-F238E27FC236}">
                  <a16:creationId xmlns:a16="http://schemas.microsoft.com/office/drawing/2014/main" id="{DA1715E7-DFAB-42A4-AE93-A515805EAFFC}"/>
                </a:ext>
              </a:extLst>
            </p:cNvPr>
            <p:cNvSpPr/>
            <p:nvPr/>
          </p:nvSpPr>
          <p:spPr>
            <a:xfrm>
              <a:off x="2484532" y="7280910"/>
              <a:ext cx="353959" cy="35814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grpSp>
      <p:grpSp>
        <p:nvGrpSpPr>
          <p:cNvPr id="10" name="Group 9">
            <a:extLst>
              <a:ext uri="{FF2B5EF4-FFF2-40B4-BE49-F238E27FC236}">
                <a16:creationId xmlns:a16="http://schemas.microsoft.com/office/drawing/2014/main" id="{AE6CE699-D098-4FB5-8F85-8C6626453AB9}"/>
              </a:ext>
            </a:extLst>
          </p:cNvPr>
          <p:cNvGrpSpPr/>
          <p:nvPr/>
        </p:nvGrpSpPr>
        <p:grpSpPr>
          <a:xfrm>
            <a:off x="19022599" y="8676993"/>
            <a:ext cx="887771" cy="365408"/>
            <a:chOff x="4427179" y="6292850"/>
            <a:chExt cx="887771" cy="1329625"/>
          </a:xfrm>
          <a:solidFill>
            <a:srgbClr val="F19A14"/>
          </a:solidFill>
        </p:grpSpPr>
        <p:sp>
          <p:nvSpPr>
            <p:cNvPr id="30" name="Rectangle 29">
              <a:extLst>
                <a:ext uri="{FF2B5EF4-FFF2-40B4-BE49-F238E27FC236}">
                  <a16:creationId xmlns:a16="http://schemas.microsoft.com/office/drawing/2014/main" id="{4E57358F-B609-4273-9764-F96A13987E7F}"/>
                </a:ext>
              </a:extLst>
            </p:cNvPr>
            <p:cNvSpPr/>
            <p:nvPr/>
          </p:nvSpPr>
          <p:spPr>
            <a:xfrm>
              <a:off x="4427179" y="6292850"/>
              <a:ext cx="345223" cy="132962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a16="http://schemas.microsoft.com/office/drawing/2014/main" id="{4B72A4DA-3B53-4DC7-9401-037B9E7B1C45}"/>
                </a:ext>
              </a:extLst>
            </p:cNvPr>
            <p:cNvSpPr/>
            <p:nvPr/>
          </p:nvSpPr>
          <p:spPr>
            <a:xfrm>
              <a:off x="4952311" y="6292850"/>
              <a:ext cx="362639" cy="1329625"/>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grpSp>
      <p:grpSp>
        <p:nvGrpSpPr>
          <p:cNvPr id="3" name="Graphic 28" descr="Man">
            <a:extLst>
              <a:ext uri="{FF2B5EF4-FFF2-40B4-BE49-F238E27FC236}">
                <a16:creationId xmlns:a16="http://schemas.microsoft.com/office/drawing/2014/main" id="{18BDE788-6142-44D2-9A35-4888D8828769}"/>
              </a:ext>
            </a:extLst>
          </p:cNvPr>
          <p:cNvGrpSpPr/>
          <p:nvPr/>
        </p:nvGrpSpPr>
        <p:grpSpPr>
          <a:xfrm>
            <a:off x="17274099" y="4560438"/>
            <a:ext cx="4264117" cy="4264117"/>
            <a:chOff x="2737239" y="3500389"/>
            <a:chExt cx="4264117" cy="4264117"/>
          </a:xfrm>
        </p:grpSpPr>
        <p:sp>
          <p:nvSpPr>
            <p:cNvPr id="4" name="Freeform: Shape 3">
              <a:extLst>
                <a:ext uri="{FF2B5EF4-FFF2-40B4-BE49-F238E27FC236}">
                  <a16:creationId xmlns:a16="http://schemas.microsoft.com/office/drawing/2014/main" id="{4C600742-7258-49E5-8860-869DA3B285B4}"/>
                </a:ext>
              </a:extLst>
            </p:cNvPr>
            <p:cNvSpPr/>
            <p:nvPr/>
          </p:nvSpPr>
          <p:spPr>
            <a:xfrm>
              <a:off x="4499645" y="3619334"/>
              <a:ext cx="710686" cy="710686"/>
            </a:xfrm>
            <a:custGeom>
              <a:avLst/>
              <a:gdLst/>
              <a:ahLst/>
              <a:cxnLst/>
              <a:rect l="0" t="0" r="0" b="0"/>
              <a:pathLst>
                <a:path w="710686" h="710686">
                  <a:moveTo>
                    <a:pt x="724995" y="369652"/>
                  </a:moveTo>
                  <a:cubicBezTo>
                    <a:pt x="724995" y="565903"/>
                    <a:pt x="565903" y="724995"/>
                    <a:pt x="369652" y="724995"/>
                  </a:cubicBezTo>
                  <a:cubicBezTo>
                    <a:pt x="173402" y="724995"/>
                    <a:pt x="14309" y="565903"/>
                    <a:pt x="14309" y="369652"/>
                  </a:cubicBezTo>
                  <a:cubicBezTo>
                    <a:pt x="14309" y="173402"/>
                    <a:pt x="173402" y="14309"/>
                    <a:pt x="369652" y="14309"/>
                  </a:cubicBezTo>
                  <a:cubicBezTo>
                    <a:pt x="565903" y="14309"/>
                    <a:pt x="724995" y="173402"/>
                    <a:pt x="724995" y="369652"/>
                  </a:cubicBezTo>
                  <a:close/>
                </a:path>
              </a:pathLst>
            </a:custGeom>
            <a:noFill/>
            <a:ln w="4091" cap="flat">
              <a:solidFill>
                <a:srgbClr val="FFC000"/>
              </a:solidFill>
              <a:prstDash val="solid"/>
              <a:miter/>
            </a:ln>
          </p:spPr>
          <p:txBody>
            <a:bodyPr/>
            <a:lstStyle/>
            <a:p>
              <a:endParaRPr lang="en-ZA"/>
            </a:p>
          </p:txBody>
        </p:sp>
        <p:sp>
          <p:nvSpPr>
            <p:cNvPr id="5" name="Freeform: Shape 4">
              <a:extLst>
                <a:ext uri="{FF2B5EF4-FFF2-40B4-BE49-F238E27FC236}">
                  <a16:creationId xmlns:a16="http://schemas.microsoft.com/office/drawing/2014/main" id="{E00A11F7-2B9E-46F3-999D-798CB1AA9D66}"/>
                </a:ext>
              </a:extLst>
            </p:cNvPr>
            <p:cNvSpPr/>
            <p:nvPr/>
          </p:nvSpPr>
          <p:spPr>
            <a:xfrm>
              <a:off x="3877795" y="4418855"/>
              <a:ext cx="1954387" cy="3198088"/>
            </a:xfrm>
            <a:custGeom>
              <a:avLst/>
              <a:gdLst/>
              <a:ahLst/>
              <a:cxnLst/>
              <a:rect l="0" t="0" r="0" b="0"/>
              <a:pathLst>
                <a:path w="1954386" h="3198087">
                  <a:moveTo>
                    <a:pt x="1959813" y="1400147"/>
                  </a:moveTo>
                  <a:lnTo>
                    <a:pt x="1711072" y="343001"/>
                  </a:lnTo>
                  <a:cubicBezTo>
                    <a:pt x="1702189" y="307467"/>
                    <a:pt x="1684422" y="271933"/>
                    <a:pt x="1657771" y="245282"/>
                  </a:cubicBezTo>
                  <a:cubicBezTo>
                    <a:pt x="1551168" y="156446"/>
                    <a:pt x="1426798" y="94261"/>
                    <a:pt x="1284661" y="49843"/>
                  </a:cubicBezTo>
                  <a:cubicBezTo>
                    <a:pt x="1186941" y="32076"/>
                    <a:pt x="1089222" y="14309"/>
                    <a:pt x="991503" y="14309"/>
                  </a:cubicBezTo>
                  <a:cubicBezTo>
                    <a:pt x="893783" y="14309"/>
                    <a:pt x="796064" y="32076"/>
                    <a:pt x="698345" y="58727"/>
                  </a:cubicBezTo>
                  <a:cubicBezTo>
                    <a:pt x="556207" y="94261"/>
                    <a:pt x="431837" y="165330"/>
                    <a:pt x="325234" y="254166"/>
                  </a:cubicBezTo>
                  <a:cubicBezTo>
                    <a:pt x="298584" y="280816"/>
                    <a:pt x="280816" y="316351"/>
                    <a:pt x="271933" y="351885"/>
                  </a:cubicBezTo>
                  <a:lnTo>
                    <a:pt x="23193" y="1409031"/>
                  </a:lnTo>
                  <a:cubicBezTo>
                    <a:pt x="23193" y="1417914"/>
                    <a:pt x="14309" y="1435682"/>
                    <a:pt x="14309" y="1453449"/>
                  </a:cubicBezTo>
                  <a:cubicBezTo>
                    <a:pt x="14309" y="1551168"/>
                    <a:pt x="94261" y="1631120"/>
                    <a:pt x="191981" y="1631120"/>
                  </a:cubicBezTo>
                  <a:cubicBezTo>
                    <a:pt x="271933" y="1631120"/>
                    <a:pt x="343002" y="1568935"/>
                    <a:pt x="360769" y="1497867"/>
                  </a:cubicBezTo>
                  <a:lnTo>
                    <a:pt x="547324" y="724995"/>
                  </a:lnTo>
                  <a:lnTo>
                    <a:pt x="547324" y="3212397"/>
                  </a:lnTo>
                  <a:lnTo>
                    <a:pt x="902667" y="3212397"/>
                  </a:lnTo>
                  <a:lnTo>
                    <a:pt x="902667" y="1613353"/>
                  </a:lnTo>
                  <a:lnTo>
                    <a:pt x="1080338" y="1613353"/>
                  </a:lnTo>
                  <a:lnTo>
                    <a:pt x="1080338" y="3212397"/>
                  </a:lnTo>
                  <a:lnTo>
                    <a:pt x="1435682" y="3212397"/>
                  </a:lnTo>
                  <a:lnTo>
                    <a:pt x="1435682" y="716112"/>
                  </a:lnTo>
                  <a:lnTo>
                    <a:pt x="1622237" y="1488983"/>
                  </a:lnTo>
                  <a:cubicBezTo>
                    <a:pt x="1640004" y="1560052"/>
                    <a:pt x="1711072" y="1622237"/>
                    <a:pt x="1791025" y="1622237"/>
                  </a:cubicBezTo>
                  <a:cubicBezTo>
                    <a:pt x="1888744" y="1622237"/>
                    <a:pt x="1968696" y="1542284"/>
                    <a:pt x="1968696" y="1444565"/>
                  </a:cubicBezTo>
                  <a:cubicBezTo>
                    <a:pt x="1968696" y="1426798"/>
                    <a:pt x="1959813" y="1409031"/>
                    <a:pt x="1959813" y="1400147"/>
                  </a:cubicBezTo>
                  <a:close/>
                </a:path>
              </a:pathLst>
            </a:custGeom>
            <a:noFill/>
            <a:ln w="4091" cap="flat">
              <a:solidFill>
                <a:srgbClr val="F19A14"/>
              </a:solidFill>
              <a:prstDash val="solid"/>
              <a:miter/>
            </a:ln>
          </p:spPr>
          <p:txBody>
            <a:bodyPr/>
            <a:lstStyle/>
            <a:p>
              <a:endParaRPr lang="en-ZA"/>
            </a:p>
          </p:txBody>
        </p:sp>
      </p:grpSp>
      <p:grpSp>
        <p:nvGrpSpPr>
          <p:cNvPr id="26" name="Group 3">
            <a:extLst>
              <a:ext uri="{FF2B5EF4-FFF2-40B4-BE49-F238E27FC236}">
                <a16:creationId xmlns:a16="http://schemas.microsoft.com/office/drawing/2014/main" id="{DAB80EC1-CFE3-4BF0-B153-F0F562152CD6}"/>
              </a:ext>
            </a:extLst>
          </p:cNvPr>
          <p:cNvGrpSpPr/>
          <p:nvPr/>
        </p:nvGrpSpPr>
        <p:grpSpPr>
          <a:xfrm>
            <a:off x="6939491" y="2183133"/>
            <a:ext cx="10498667" cy="1230344"/>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33" name="Image 32"/>
          <p:cNvPicPr>
            <a:picLocks noChangeAspect="1"/>
          </p:cNvPicPr>
          <p:nvPr/>
        </p:nvPicPr>
        <p:blipFill>
          <a:blip r:embed="rId4"/>
          <a:stretch>
            <a:fillRect/>
          </a:stretch>
        </p:blipFill>
        <p:spPr>
          <a:xfrm>
            <a:off x="1642533" y="12067105"/>
            <a:ext cx="2291292" cy="1414528"/>
          </a:xfrm>
          <a:prstGeom prst="rect">
            <a:avLst/>
          </a:prstGeom>
        </p:spPr>
      </p:pic>
      <p:pic>
        <p:nvPicPr>
          <p:cNvPr id="34" name="Image 33"/>
          <p:cNvPicPr>
            <a:picLocks noChangeAspect="1"/>
          </p:cNvPicPr>
          <p:nvPr/>
        </p:nvPicPr>
        <p:blipFill>
          <a:blip r:embed="rId4"/>
          <a:stretch>
            <a:fillRect/>
          </a:stretch>
        </p:blipFill>
        <p:spPr>
          <a:xfrm>
            <a:off x="20235333" y="12067105"/>
            <a:ext cx="2291292" cy="1414528"/>
          </a:xfrm>
          <a:prstGeom prst="rect">
            <a:avLst/>
          </a:prstGeom>
        </p:spPr>
      </p:pic>
      <p:graphicFrame>
        <p:nvGraphicFramePr>
          <p:cNvPr id="9" name="Graphique 8">
            <a:extLst>
              <a:ext uri="{FF2B5EF4-FFF2-40B4-BE49-F238E27FC236}">
                <a16:creationId xmlns:a16="http://schemas.microsoft.com/office/drawing/2014/main" id="{F99C7377-7BC6-3906-432E-495F0E0E37D3}"/>
              </a:ext>
            </a:extLst>
          </p:cNvPr>
          <p:cNvGraphicFramePr>
            <a:graphicFrameLocks/>
          </p:cNvGraphicFramePr>
          <p:nvPr>
            <p:extLst>
              <p:ext uri="{D42A27DB-BD31-4B8C-83A1-F6EECF244321}">
                <p14:modId xmlns:p14="http://schemas.microsoft.com/office/powerpoint/2010/main" val="1124754823"/>
              </p:ext>
            </p:extLst>
          </p:nvPr>
        </p:nvGraphicFramePr>
        <p:xfrm>
          <a:off x="1787068" y="3975901"/>
          <a:ext cx="11034039" cy="675520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5995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750"/>
                                        <p:tgtEl>
                                          <p:spTgt spid="10"/>
                                        </p:tgtEl>
                                      </p:cBhvr>
                                    </p:animEffect>
                                  </p:childTnLst>
                                </p:cTn>
                              </p:par>
                            </p:childTnLst>
                          </p:cTn>
                        </p:par>
                        <p:par>
                          <p:cTn id="12" fill="hold">
                            <p:stCondLst>
                              <p:cond delay="2750"/>
                            </p:stCondLst>
                            <p:childTnLst>
                              <p:par>
                                <p:cTn id="13" presetID="5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770158" y="2185702"/>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235333" y="12067105"/>
            <a:ext cx="2291292" cy="1414528"/>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558" y="3755446"/>
            <a:ext cx="15527866" cy="7183486"/>
          </a:xfrm>
          <a:prstGeom prst="rect">
            <a:avLst/>
          </a:prstGeom>
        </p:spPr>
      </p:pic>
    </p:spTree>
    <p:extLst>
      <p:ext uri="{BB962C8B-B14F-4D97-AF65-F5344CB8AC3E}">
        <p14:creationId xmlns:p14="http://schemas.microsoft.com/office/powerpoint/2010/main" val="398740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7736232" y="2576363"/>
            <a:ext cx="10498667" cy="909428"/>
            <a:chOff x="10526704" y="2933811"/>
            <a:chExt cx="4536002" cy="1985105"/>
          </a:xfrm>
        </p:grpSpPr>
        <p:sp>
          <p:nvSpPr>
            <p:cNvPr id="29" name="Shape 3921">
              <a:extLst>
                <a:ext uri="{FF2B5EF4-FFF2-40B4-BE49-F238E27FC236}">
                  <a16:creationId xmlns:a16="http://schemas.microsoft.com/office/drawing/2014/main" id="{DB57C5ED-BBDD-4479-9D3B-72CBE4FD17D0}"/>
                </a:ext>
              </a:extLst>
            </p:cNvPr>
            <p:cNvSpPr/>
            <p:nvPr/>
          </p:nvSpPr>
          <p:spPr>
            <a:xfrm>
              <a:off x="10526704" y="3314348"/>
              <a:ext cx="4536002" cy="16045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916143" y="2933811"/>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387733" y="12067105"/>
            <a:ext cx="2291292" cy="1414528"/>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824" y="3660125"/>
            <a:ext cx="15827375" cy="6804675"/>
          </a:xfrm>
          <a:prstGeom prst="rect">
            <a:avLst/>
          </a:prstGeom>
        </p:spPr>
      </p:pic>
    </p:spTree>
    <p:extLst>
      <p:ext uri="{BB962C8B-B14F-4D97-AF65-F5344CB8AC3E}">
        <p14:creationId xmlns:p14="http://schemas.microsoft.com/office/powerpoint/2010/main" val="242605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366555"/>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3894668"/>
            <a:ext cx="14376400" cy="7281332"/>
          </a:xfrm>
          <a:prstGeom prst="rect">
            <a:avLst/>
          </a:prstGeom>
        </p:spPr>
      </p:pic>
    </p:spTree>
    <p:extLst>
      <p:ext uri="{BB962C8B-B14F-4D97-AF65-F5344CB8AC3E}">
        <p14:creationId xmlns:p14="http://schemas.microsoft.com/office/powerpoint/2010/main" val="14494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155063"/>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999" y="3318784"/>
            <a:ext cx="15206133" cy="7789484"/>
          </a:xfrm>
          <a:prstGeom prst="rect">
            <a:avLst/>
          </a:prstGeom>
        </p:spPr>
      </p:pic>
    </p:spTree>
    <p:extLst>
      <p:ext uri="{BB962C8B-B14F-4D97-AF65-F5344CB8AC3E}">
        <p14:creationId xmlns:p14="http://schemas.microsoft.com/office/powerpoint/2010/main" val="257326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155063"/>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4" name="Image 3">
            <a:extLst>
              <a:ext uri="{FF2B5EF4-FFF2-40B4-BE49-F238E27FC236}">
                <a16:creationId xmlns:a16="http://schemas.microsoft.com/office/drawing/2014/main" id="{89E8CED7-4038-09BF-2052-DB8CF6B50406}"/>
              </a:ext>
            </a:extLst>
          </p:cNvPr>
          <p:cNvPicPr>
            <a:picLocks noChangeAspect="1"/>
          </p:cNvPicPr>
          <p:nvPr/>
        </p:nvPicPr>
        <p:blipFill>
          <a:blip r:embed="rId3"/>
          <a:stretch>
            <a:fillRect/>
          </a:stretch>
        </p:blipFill>
        <p:spPr>
          <a:xfrm>
            <a:off x="4209465" y="3587644"/>
            <a:ext cx="14654463" cy="7771052"/>
          </a:xfrm>
          <a:prstGeom prst="rect">
            <a:avLst/>
          </a:prstGeom>
        </p:spPr>
      </p:pic>
    </p:spTree>
    <p:extLst>
      <p:ext uri="{BB962C8B-B14F-4D97-AF65-F5344CB8AC3E}">
        <p14:creationId xmlns:p14="http://schemas.microsoft.com/office/powerpoint/2010/main" val="37558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155063"/>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999" y="3318784"/>
            <a:ext cx="15206133" cy="7789484"/>
          </a:xfrm>
          <a:prstGeom prst="rect">
            <a:avLst/>
          </a:prstGeom>
        </p:spPr>
      </p:pic>
    </p:spTree>
    <p:extLst>
      <p:ext uri="{BB962C8B-B14F-4D97-AF65-F5344CB8AC3E}">
        <p14:creationId xmlns:p14="http://schemas.microsoft.com/office/powerpoint/2010/main" val="106678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155063"/>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4" name="Image 3">
            <a:extLst>
              <a:ext uri="{FF2B5EF4-FFF2-40B4-BE49-F238E27FC236}">
                <a16:creationId xmlns:a16="http://schemas.microsoft.com/office/drawing/2014/main" id="{AF792E94-7C78-3EA1-0434-AE06AE536183}"/>
              </a:ext>
            </a:extLst>
          </p:cNvPr>
          <p:cNvPicPr>
            <a:picLocks noChangeAspect="1"/>
          </p:cNvPicPr>
          <p:nvPr/>
        </p:nvPicPr>
        <p:blipFill>
          <a:blip r:embed="rId3"/>
          <a:stretch>
            <a:fillRect/>
          </a:stretch>
        </p:blipFill>
        <p:spPr>
          <a:xfrm>
            <a:off x="6499802" y="3475194"/>
            <a:ext cx="10073789" cy="7590484"/>
          </a:xfrm>
          <a:prstGeom prst="rect">
            <a:avLst/>
          </a:prstGeom>
        </p:spPr>
      </p:pic>
    </p:spTree>
    <p:extLst>
      <p:ext uri="{BB962C8B-B14F-4D97-AF65-F5344CB8AC3E}">
        <p14:creationId xmlns:p14="http://schemas.microsoft.com/office/powerpoint/2010/main" val="23562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30E5C9-B8E9-4F5B-A1B3-459036421BEB}"/>
              </a:ext>
            </a:extLst>
          </p:cNvPr>
          <p:cNvGrpSpPr/>
          <p:nvPr/>
        </p:nvGrpSpPr>
        <p:grpSpPr>
          <a:xfrm>
            <a:off x="1732834" y="6351488"/>
            <a:ext cx="5165271" cy="840264"/>
            <a:chOff x="2259782" y="6702205"/>
            <a:chExt cx="4535209" cy="840264"/>
          </a:xfrm>
        </p:grpSpPr>
        <p:sp>
          <p:nvSpPr>
            <p:cNvPr id="5" name="Shape 114"/>
            <p:cNvSpPr/>
            <p:nvPr/>
          </p:nvSpPr>
          <p:spPr>
            <a:xfrm>
              <a:off x="2259782" y="6702205"/>
              <a:ext cx="845104" cy="840264"/>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00B0F0"/>
            </a:solidFill>
            <a:ln w="3175">
              <a:miter lim="400000"/>
            </a:ln>
          </p:spPr>
          <p:txBody>
            <a:bodyPr lIns="91414" rIns="91414" anchor="ctr"/>
            <a:lstStyle/>
            <a:p>
              <a:pPr defTabSz="1828343">
                <a:defRPr sz="1800">
                  <a:solidFill>
                    <a:srgbClr val="000000"/>
                  </a:solidFill>
                  <a:latin typeface="Roboto Regular"/>
                  <a:ea typeface="Roboto Regular"/>
                  <a:cs typeface="Roboto Regular"/>
                  <a:sym typeface="Roboto Regular"/>
                </a:defRPr>
              </a:pPr>
              <a:endParaRPr sz="3599" dirty="0"/>
            </a:p>
          </p:txBody>
        </p:sp>
        <p:sp>
          <p:nvSpPr>
            <p:cNvPr id="9" name="Title 493"/>
            <p:cNvSpPr txBox="1">
              <a:spLocks/>
            </p:cNvSpPr>
            <p:nvPr/>
          </p:nvSpPr>
          <p:spPr>
            <a:xfrm>
              <a:off x="3360613" y="6779550"/>
              <a:ext cx="3434378" cy="599778"/>
            </a:xfrm>
            <a:prstGeom prst="rect">
              <a:avLst/>
            </a:prstGeom>
          </p:spPr>
          <p:txBody>
            <a:bodyPr lIns="0" tIns="0" bIns="0">
              <a:noAutofit/>
            </a:bodyPr>
            <a:lstStyle>
              <a:lvl1pPr algn="l" defTabSz="457144" rtl="0" eaLnBrk="1" latinLnBrk="0" hangingPunct="1">
                <a:spcBef>
                  <a:spcPct val="0"/>
                </a:spcBef>
                <a:buNone/>
                <a:defRPr sz="2647" b="1" kern="1200">
                  <a:solidFill>
                    <a:schemeClr val="bg1"/>
                  </a:solidFill>
                  <a:latin typeface="Arial" panose="020B0604020202020204" pitchFamily="34" charset="0"/>
                  <a:ea typeface="+mj-ea"/>
                  <a:cs typeface="Arial" panose="020B0604020202020204" pitchFamily="34" charset="0"/>
                </a:defRPr>
              </a:lvl1pPr>
            </a:lstStyle>
            <a:p>
              <a:r>
                <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Méthodologie</a:t>
              </a:r>
            </a:p>
            <a:p>
              <a:pPr algn="ctr"/>
              <a:endParaRPr lang="en-ZA" sz="4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 name="Group 1">
            <a:extLst>
              <a:ext uri="{FF2B5EF4-FFF2-40B4-BE49-F238E27FC236}">
                <a16:creationId xmlns:a16="http://schemas.microsoft.com/office/drawing/2014/main" id="{F86379AD-5F2D-42F1-A9FA-D863146A6A0B}"/>
              </a:ext>
            </a:extLst>
          </p:cNvPr>
          <p:cNvGrpSpPr/>
          <p:nvPr/>
        </p:nvGrpSpPr>
        <p:grpSpPr>
          <a:xfrm>
            <a:off x="1889261" y="3571903"/>
            <a:ext cx="7996260" cy="840264"/>
            <a:chOff x="1802492" y="3952447"/>
            <a:chExt cx="7996260" cy="840264"/>
          </a:xfrm>
        </p:grpSpPr>
        <p:sp>
          <p:nvSpPr>
            <p:cNvPr id="6" name="Title 493"/>
            <p:cNvSpPr txBox="1">
              <a:spLocks/>
            </p:cNvSpPr>
            <p:nvPr/>
          </p:nvSpPr>
          <p:spPr>
            <a:xfrm>
              <a:off x="2979961" y="4018759"/>
              <a:ext cx="6818791" cy="452090"/>
            </a:xfrm>
            <a:prstGeom prst="rect">
              <a:avLst/>
            </a:prstGeom>
          </p:spPr>
          <p:txBody>
            <a:bodyPr lIns="0" tIns="0" bIns="0">
              <a:noAutofit/>
            </a:bodyPr>
            <a:lstStyle>
              <a:lvl1pPr algn="l" defTabSz="457144" rtl="0" eaLnBrk="1" latinLnBrk="0" hangingPunct="1">
                <a:spcBef>
                  <a:spcPct val="0"/>
                </a:spcBef>
                <a:buNone/>
                <a:defRPr sz="2647" b="1" kern="1200">
                  <a:solidFill>
                    <a:schemeClr val="bg1"/>
                  </a:solidFill>
                  <a:latin typeface="Arial" panose="020B0604020202020204" pitchFamily="34" charset="0"/>
                  <a:ea typeface="+mj-ea"/>
                  <a:cs typeface="Arial" panose="020B0604020202020204" pitchFamily="34" charset="0"/>
                </a:defRPr>
              </a:lvl1pPr>
            </a:lstStyle>
            <a:p>
              <a:r>
                <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Problématique</a:t>
              </a:r>
            </a:p>
            <a:p>
              <a:endPar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ZA" sz="4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Shape 114">
              <a:extLst>
                <a:ext uri="{FF2B5EF4-FFF2-40B4-BE49-F238E27FC236}">
                  <a16:creationId xmlns:a16="http://schemas.microsoft.com/office/drawing/2014/main" id="{FC5A0401-A4E9-46EA-9FD7-9280B2437862}"/>
                </a:ext>
              </a:extLst>
            </p:cNvPr>
            <p:cNvSpPr/>
            <p:nvPr/>
          </p:nvSpPr>
          <p:spPr>
            <a:xfrm>
              <a:off x="1802492" y="3952447"/>
              <a:ext cx="845104" cy="840264"/>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00B0F0"/>
            </a:solidFill>
            <a:ln w="3175">
              <a:miter lim="400000"/>
            </a:ln>
          </p:spPr>
          <p:txBody>
            <a:bodyPr lIns="91414" rIns="91414" anchor="ctr"/>
            <a:lstStyle/>
            <a:p>
              <a:pPr defTabSz="1828343">
                <a:defRPr sz="1800">
                  <a:solidFill>
                    <a:srgbClr val="000000"/>
                  </a:solidFill>
                  <a:latin typeface="Roboto Regular"/>
                  <a:ea typeface="Roboto Regular"/>
                  <a:cs typeface="Roboto Regular"/>
                  <a:sym typeface="Roboto Regular"/>
                </a:defRPr>
              </a:pPr>
              <a:endParaRPr sz="3599" dirty="0"/>
            </a:p>
          </p:txBody>
        </p:sp>
      </p:grpSp>
      <p:grpSp>
        <p:nvGrpSpPr>
          <p:cNvPr id="3" name="Group 2">
            <a:extLst>
              <a:ext uri="{FF2B5EF4-FFF2-40B4-BE49-F238E27FC236}">
                <a16:creationId xmlns:a16="http://schemas.microsoft.com/office/drawing/2014/main" id="{9CA4C8C2-CA2D-4DA2-97C8-B1BD53FEB6B0}"/>
              </a:ext>
            </a:extLst>
          </p:cNvPr>
          <p:cNvGrpSpPr/>
          <p:nvPr/>
        </p:nvGrpSpPr>
        <p:grpSpPr>
          <a:xfrm>
            <a:off x="1889261" y="4880187"/>
            <a:ext cx="4363256" cy="840264"/>
            <a:chOff x="1802492" y="5368970"/>
            <a:chExt cx="3904479" cy="840264"/>
          </a:xfrm>
        </p:grpSpPr>
        <p:sp>
          <p:nvSpPr>
            <p:cNvPr id="7" name="Title 493"/>
            <p:cNvSpPr txBox="1">
              <a:spLocks/>
            </p:cNvSpPr>
            <p:nvPr/>
          </p:nvSpPr>
          <p:spPr>
            <a:xfrm>
              <a:off x="2979961" y="5489213"/>
              <a:ext cx="2727010" cy="599777"/>
            </a:xfrm>
            <a:prstGeom prst="rect">
              <a:avLst/>
            </a:prstGeom>
          </p:spPr>
          <p:txBody>
            <a:bodyPr lIns="0" tIns="0" bIns="0">
              <a:noAutofit/>
            </a:bodyPr>
            <a:lstStyle>
              <a:lvl1pPr algn="l" defTabSz="457144" rtl="0" eaLnBrk="1" latinLnBrk="0" hangingPunct="1">
                <a:spcBef>
                  <a:spcPct val="0"/>
                </a:spcBef>
                <a:buNone/>
                <a:defRPr sz="2647" b="1" kern="1200">
                  <a:solidFill>
                    <a:schemeClr val="bg1"/>
                  </a:solidFill>
                  <a:latin typeface="Arial" panose="020B0604020202020204" pitchFamily="34" charset="0"/>
                  <a:ea typeface="+mj-ea"/>
                  <a:cs typeface="Arial" panose="020B0604020202020204" pitchFamily="34" charset="0"/>
                </a:defRPr>
              </a:lvl1pPr>
            </a:lstStyle>
            <a:p>
              <a:r>
                <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Objectif </a:t>
              </a:r>
            </a:p>
            <a:p>
              <a:pPr algn="ctr"/>
              <a:endParaRPr lang="en-ZA" sz="4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hape 114">
              <a:extLst>
                <a:ext uri="{FF2B5EF4-FFF2-40B4-BE49-F238E27FC236}">
                  <a16:creationId xmlns:a16="http://schemas.microsoft.com/office/drawing/2014/main" id="{D4828808-3504-4CF1-B1E2-5EF135BBF6BB}"/>
                </a:ext>
              </a:extLst>
            </p:cNvPr>
            <p:cNvSpPr/>
            <p:nvPr/>
          </p:nvSpPr>
          <p:spPr>
            <a:xfrm>
              <a:off x="1802492" y="5368970"/>
              <a:ext cx="845104" cy="840264"/>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00B0F0"/>
            </a:solidFill>
            <a:ln w="3175">
              <a:miter lim="400000"/>
            </a:ln>
          </p:spPr>
          <p:txBody>
            <a:bodyPr lIns="91414" rIns="91414" anchor="ctr"/>
            <a:lstStyle/>
            <a:p>
              <a:pPr defTabSz="1828343">
                <a:defRPr sz="1800">
                  <a:solidFill>
                    <a:srgbClr val="000000"/>
                  </a:solidFill>
                  <a:latin typeface="Roboto Regular"/>
                  <a:ea typeface="Roboto Regular"/>
                  <a:cs typeface="Roboto Regular"/>
                  <a:sym typeface="Roboto Regular"/>
                </a:defRPr>
              </a:pPr>
              <a:endParaRPr sz="3599" dirty="0"/>
            </a:p>
          </p:txBody>
        </p:sp>
      </p:grpSp>
      <p:grpSp>
        <p:nvGrpSpPr>
          <p:cNvPr id="8" name="Group 7">
            <a:extLst>
              <a:ext uri="{FF2B5EF4-FFF2-40B4-BE49-F238E27FC236}">
                <a16:creationId xmlns:a16="http://schemas.microsoft.com/office/drawing/2014/main" id="{98E63B92-6369-42C3-A65D-F019773B7D55}"/>
              </a:ext>
            </a:extLst>
          </p:cNvPr>
          <p:cNvGrpSpPr/>
          <p:nvPr/>
        </p:nvGrpSpPr>
        <p:grpSpPr>
          <a:xfrm>
            <a:off x="1732834" y="7822789"/>
            <a:ext cx="4109166" cy="840264"/>
            <a:chOff x="2014617" y="8173506"/>
            <a:chExt cx="3157514" cy="840264"/>
          </a:xfrm>
        </p:grpSpPr>
        <p:sp>
          <p:nvSpPr>
            <p:cNvPr id="11" name="Title 493"/>
            <p:cNvSpPr txBox="1">
              <a:spLocks/>
            </p:cNvSpPr>
            <p:nvPr/>
          </p:nvSpPr>
          <p:spPr>
            <a:xfrm>
              <a:off x="2998598" y="8310376"/>
              <a:ext cx="2173533" cy="599779"/>
            </a:xfrm>
            <a:prstGeom prst="rect">
              <a:avLst/>
            </a:prstGeom>
          </p:spPr>
          <p:txBody>
            <a:bodyPr lIns="0" tIns="0" bIns="0">
              <a:noAutofit/>
            </a:bodyPr>
            <a:lstStyle>
              <a:lvl1pPr algn="l" defTabSz="457144" rtl="0" eaLnBrk="1" latinLnBrk="0" hangingPunct="1">
                <a:spcBef>
                  <a:spcPct val="0"/>
                </a:spcBef>
                <a:buNone/>
                <a:defRPr sz="2647" b="1" kern="1200">
                  <a:solidFill>
                    <a:schemeClr val="bg1"/>
                  </a:solidFill>
                  <a:latin typeface="Arial" panose="020B0604020202020204" pitchFamily="34" charset="0"/>
                  <a:ea typeface="+mj-ea"/>
                  <a:cs typeface="Arial" panose="020B0604020202020204" pitchFamily="34" charset="0"/>
                </a:defRPr>
              </a:lvl1pPr>
            </a:lstStyle>
            <a:p>
              <a:r>
                <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Resultats</a:t>
              </a:r>
            </a:p>
            <a:p>
              <a:pPr algn="ctr"/>
              <a:endParaRPr lang="en-ZA" sz="4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Shape 114">
              <a:extLst>
                <a:ext uri="{FF2B5EF4-FFF2-40B4-BE49-F238E27FC236}">
                  <a16:creationId xmlns:a16="http://schemas.microsoft.com/office/drawing/2014/main" id="{BF5B127D-4C91-4DFE-8CE3-4D6F51D9EFA5}"/>
                </a:ext>
              </a:extLst>
            </p:cNvPr>
            <p:cNvSpPr/>
            <p:nvPr/>
          </p:nvSpPr>
          <p:spPr>
            <a:xfrm>
              <a:off x="2014617" y="8173506"/>
              <a:ext cx="845104" cy="840264"/>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00B0F0"/>
            </a:solidFill>
            <a:ln w="3175">
              <a:miter lim="400000"/>
            </a:ln>
          </p:spPr>
          <p:txBody>
            <a:bodyPr lIns="91414" rIns="91414" anchor="ctr"/>
            <a:lstStyle/>
            <a:p>
              <a:pPr defTabSz="1828343">
                <a:defRPr sz="1800">
                  <a:solidFill>
                    <a:srgbClr val="000000"/>
                  </a:solidFill>
                  <a:latin typeface="Roboto Regular"/>
                  <a:ea typeface="Roboto Regular"/>
                  <a:cs typeface="Roboto Regular"/>
                  <a:sym typeface="Roboto Regular"/>
                </a:defRPr>
              </a:pPr>
              <a:endParaRPr sz="3599" dirty="0"/>
            </a:p>
          </p:txBody>
        </p:sp>
      </p:grpSp>
      <p:grpSp>
        <p:nvGrpSpPr>
          <p:cNvPr id="10" name="Group 9">
            <a:extLst>
              <a:ext uri="{FF2B5EF4-FFF2-40B4-BE49-F238E27FC236}">
                <a16:creationId xmlns:a16="http://schemas.microsoft.com/office/drawing/2014/main" id="{B8F92C07-CE00-4A23-B141-EBE4B549523B}"/>
              </a:ext>
            </a:extLst>
          </p:cNvPr>
          <p:cNvGrpSpPr/>
          <p:nvPr/>
        </p:nvGrpSpPr>
        <p:grpSpPr>
          <a:xfrm>
            <a:off x="1584781" y="9267821"/>
            <a:ext cx="4507464" cy="840264"/>
            <a:chOff x="2111729" y="9618538"/>
            <a:chExt cx="4507464" cy="840264"/>
          </a:xfrm>
        </p:grpSpPr>
        <p:sp>
          <p:nvSpPr>
            <p:cNvPr id="14" name="Title 493">
              <a:extLst>
                <a:ext uri="{FF2B5EF4-FFF2-40B4-BE49-F238E27FC236}">
                  <a16:creationId xmlns:a16="http://schemas.microsoft.com/office/drawing/2014/main" id="{1E81CD02-448C-44E4-B1FD-EF451AEC1B9A}"/>
                </a:ext>
              </a:extLst>
            </p:cNvPr>
            <p:cNvSpPr txBox="1">
              <a:spLocks/>
            </p:cNvSpPr>
            <p:nvPr/>
          </p:nvSpPr>
          <p:spPr>
            <a:xfrm>
              <a:off x="3046791" y="9738781"/>
              <a:ext cx="3572402" cy="599779"/>
            </a:xfrm>
            <a:prstGeom prst="rect">
              <a:avLst/>
            </a:prstGeom>
          </p:spPr>
          <p:txBody>
            <a:bodyPr lIns="0" tIns="0" bIns="0">
              <a:noAutofit/>
            </a:bodyPr>
            <a:lstStyle>
              <a:lvl1pPr algn="l" defTabSz="457144" rtl="0" eaLnBrk="1" latinLnBrk="0" hangingPunct="1">
                <a:spcBef>
                  <a:spcPct val="0"/>
                </a:spcBef>
                <a:buNone/>
                <a:defRPr sz="2647" b="1" kern="1200">
                  <a:solidFill>
                    <a:schemeClr val="bg1"/>
                  </a:solidFill>
                  <a:latin typeface="Arial" panose="020B0604020202020204" pitchFamily="34" charset="0"/>
                  <a:ea typeface="+mj-ea"/>
                  <a:cs typeface="Arial" panose="020B0604020202020204" pitchFamily="34" charset="0"/>
                </a:defRPr>
              </a:lvl1pPr>
            </a:lstStyle>
            <a:p>
              <a:r>
                <a:rPr lang="en-ZA" sz="4000" dirty="0">
                  <a:solidFill>
                    <a:schemeClr val="tx1"/>
                  </a:solidFill>
                  <a:latin typeface="Open Sans" panose="020B0606030504020204" pitchFamily="34" charset="0"/>
                  <a:ea typeface="Open Sans" panose="020B0606030504020204" pitchFamily="34" charset="0"/>
                  <a:cs typeface="Open Sans" panose="020B0606030504020204" pitchFamily="34" charset="0"/>
                </a:rPr>
                <a:t>  Conclusion</a:t>
              </a:r>
            </a:p>
            <a:p>
              <a:pPr algn="ctr"/>
              <a:endParaRPr lang="en-ZA" sz="4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Shape 114">
              <a:extLst>
                <a:ext uri="{FF2B5EF4-FFF2-40B4-BE49-F238E27FC236}">
                  <a16:creationId xmlns:a16="http://schemas.microsoft.com/office/drawing/2014/main" id="{A32251DF-5185-49B7-A939-38F4A4FD8700}"/>
                </a:ext>
              </a:extLst>
            </p:cNvPr>
            <p:cNvSpPr/>
            <p:nvPr/>
          </p:nvSpPr>
          <p:spPr>
            <a:xfrm>
              <a:off x="2111729" y="9618538"/>
              <a:ext cx="845104" cy="840264"/>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00B0F0"/>
            </a:solidFill>
            <a:ln w="3175">
              <a:miter lim="400000"/>
            </a:ln>
          </p:spPr>
          <p:txBody>
            <a:bodyPr lIns="91414" rIns="91414" anchor="ctr"/>
            <a:lstStyle/>
            <a:p>
              <a:pPr defTabSz="1828343">
                <a:defRPr sz="1800">
                  <a:solidFill>
                    <a:srgbClr val="000000"/>
                  </a:solidFill>
                  <a:latin typeface="Roboto Regular"/>
                  <a:ea typeface="Roboto Regular"/>
                  <a:cs typeface="Roboto Regular"/>
                  <a:sym typeface="Roboto Regular"/>
                </a:defRPr>
              </a:pPr>
              <a:endParaRPr sz="3599" dirty="0"/>
            </a:p>
          </p:txBody>
        </p:sp>
      </p:grpSp>
      <p:sp>
        <p:nvSpPr>
          <p:cNvPr id="35" name="TextBox 34">
            <a:extLst>
              <a:ext uri="{FF2B5EF4-FFF2-40B4-BE49-F238E27FC236}">
                <a16:creationId xmlns:a16="http://schemas.microsoft.com/office/drawing/2014/main" id="{D5F5D891-5324-4D54-BF18-57087FF488EC}"/>
              </a:ext>
            </a:extLst>
          </p:cNvPr>
          <p:cNvSpPr txBox="1"/>
          <p:nvPr/>
        </p:nvSpPr>
        <p:spPr>
          <a:xfrm>
            <a:off x="8718275" y="738196"/>
            <a:ext cx="6941100" cy="830997"/>
          </a:xfrm>
          <a:prstGeom prst="rect">
            <a:avLst/>
          </a:prstGeom>
          <a:noFill/>
        </p:spPr>
        <p:txBody>
          <a:bodyPr wrap="squar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PLAN</a:t>
            </a:r>
            <a:endPar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6" name="Straight Connector 35">
            <a:extLst>
              <a:ext uri="{FF2B5EF4-FFF2-40B4-BE49-F238E27FC236}">
                <a16:creationId xmlns:a16="http://schemas.microsoft.com/office/drawing/2014/main" id="{B90DB1F9-BF6D-4AE1-AB74-1A5E40AAA57D}"/>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6698" y="2319867"/>
            <a:ext cx="12559436" cy="9208533"/>
          </a:xfrm>
          <a:prstGeom prst="rect">
            <a:avLst/>
          </a:prstGeom>
        </p:spPr>
      </p:pic>
      <p:pic>
        <p:nvPicPr>
          <p:cNvPr id="30" name="Image 29"/>
          <p:cNvPicPr>
            <a:picLocks noChangeAspect="1"/>
          </p:cNvPicPr>
          <p:nvPr/>
        </p:nvPicPr>
        <p:blipFill>
          <a:blip r:embed="rId3"/>
          <a:stretch>
            <a:fillRect/>
          </a:stretch>
        </p:blipFill>
        <p:spPr>
          <a:xfrm>
            <a:off x="20340779" y="11528399"/>
            <a:ext cx="2895851" cy="1834407"/>
          </a:xfrm>
          <a:prstGeom prst="rect">
            <a:avLst/>
          </a:prstGeom>
        </p:spPr>
      </p:pic>
      <p:pic>
        <p:nvPicPr>
          <p:cNvPr id="31" name="Image 30"/>
          <p:cNvPicPr>
            <a:picLocks noChangeAspect="1"/>
          </p:cNvPicPr>
          <p:nvPr/>
        </p:nvPicPr>
        <p:blipFill>
          <a:blip r:embed="rId4"/>
          <a:stretch>
            <a:fillRect/>
          </a:stretch>
        </p:blipFill>
        <p:spPr>
          <a:xfrm>
            <a:off x="1642533" y="12067105"/>
            <a:ext cx="2291292" cy="1414528"/>
          </a:xfrm>
          <a:prstGeom prst="rect">
            <a:avLst/>
          </a:prstGeom>
        </p:spPr>
      </p:pic>
      <p:pic>
        <p:nvPicPr>
          <p:cNvPr id="37" name="Image 36"/>
          <p:cNvPicPr>
            <a:picLocks noChangeAspect="1"/>
          </p:cNvPicPr>
          <p:nvPr/>
        </p:nvPicPr>
        <p:blipFill>
          <a:blip r:embed="rId4"/>
          <a:stretch>
            <a:fillRect/>
          </a:stretch>
        </p:blipFill>
        <p:spPr>
          <a:xfrm>
            <a:off x="20643058" y="11967911"/>
            <a:ext cx="2291292" cy="1414528"/>
          </a:xfrm>
          <a:prstGeom prst="rect">
            <a:avLst/>
          </a:prstGeom>
        </p:spPr>
      </p:pic>
    </p:spTree>
    <p:extLst>
      <p:ext uri="{BB962C8B-B14F-4D97-AF65-F5344CB8AC3E}">
        <p14:creationId xmlns:p14="http://schemas.microsoft.com/office/powerpoint/2010/main" val="1839354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750"/>
                                        <p:tgtEl>
                                          <p:spTgt spid="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750"/>
                                        <p:tgtEl>
                                          <p:spTgt spid="4"/>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750"/>
                                        <p:tgtEl>
                                          <p:spTgt spid="8"/>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155063"/>
            <a:ext cx="10498667" cy="1004751"/>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Déscriptives</a:t>
              </a:r>
            </a:p>
          </p:txBody>
        </p:sp>
      </p:grpSp>
      <p:pic>
        <p:nvPicPr>
          <p:cNvPr id="21" name="Image 20"/>
          <p:cNvPicPr>
            <a:picLocks noChangeAspect="1"/>
          </p:cNvPicPr>
          <p:nvPr/>
        </p:nvPicPr>
        <p:blipFill>
          <a:blip r:embed="rId2"/>
          <a:stretch>
            <a:fillRect/>
          </a:stretch>
        </p:blipFill>
        <p:spPr>
          <a:xfrm>
            <a:off x="1642533" y="12067105"/>
            <a:ext cx="2291292" cy="1414528"/>
          </a:xfrm>
          <a:prstGeom prst="rect">
            <a:avLst/>
          </a:prstGeom>
        </p:spPr>
      </p:pic>
      <p:pic>
        <p:nvPicPr>
          <p:cNvPr id="22" name="Image 21"/>
          <p:cNvPicPr>
            <a:picLocks noChangeAspect="1"/>
          </p:cNvPicPr>
          <p:nvPr/>
        </p:nvPicPr>
        <p:blipFill>
          <a:blip r:embed="rId2"/>
          <a:stretch>
            <a:fillRect/>
          </a:stretch>
        </p:blipFill>
        <p:spPr>
          <a:xfrm>
            <a:off x="20421600" y="12067105"/>
            <a:ext cx="2291292" cy="1414528"/>
          </a:xfrm>
          <a:prstGeom prst="rect">
            <a:avLst/>
          </a:prstGeom>
        </p:spPr>
      </p:pic>
      <p:pic>
        <p:nvPicPr>
          <p:cNvPr id="3" name="Image 2">
            <a:extLst>
              <a:ext uri="{FF2B5EF4-FFF2-40B4-BE49-F238E27FC236}">
                <a16:creationId xmlns:a16="http://schemas.microsoft.com/office/drawing/2014/main" id="{7AAEB9A7-D654-7B44-3881-8620648A2BE4}"/>
              </a:ext>
            </a:extLst>
          </p:cNvPr>
          <p:cNvPicPr>
            <a:picLocks noChangeAspect="1"/>
          </p:cNvPicPr>
          <p:nvPr/>
        </p:nvPicPr>
        <p:blipFill>
          <a:blip r:embed="rId3"/>
          <a:stretch>
            <a:fillRect/>
          </a:stretch>
        </p:blipFill>
        <p:spPr>
          <a:xfrm>
            <a:off x="7062537" y="3452461"/>
            <a:ext cx="9420726" cy="7641812"/>
          </a:xfrm>
          <a:prstGeom prst="rect">
            <a:avLst/>
          </a:prstGeom>
        </p:spPr>
      </p:pic>
    </p:spTree>
    <p:extLst>
      <p:ext uri="{BB962C8B-B14F-4D97-AF65-F5344CB8AC3E}">
        <p14:creationId xmlns:p14="http://schemas.microsoft.com/office/powerpoint/2010/main" val="227492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414191" y="2238123"/>
            <a:ext cx="11549267" cy="1131610"/>
            <a:chOff x="10182468" y="3648228"/>
            <a:chExt cx="4678966"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456280" y="4049755"/>
              <a:ext cx="4405154"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Modéle avec des données désequilibrées</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320000" y="12067105"/>
            <a:ext cx="2291292" cy="1414528"/>
          </a:xfrm>
          <a:prstGeom prst="rect">
            <a:avLst/>
          </a:prstGeom>
        </p:spPr>
      </p:pic>
      <p:pic>
        <p:nvPicPr>
          <p:cNvPr id="4" name="Image 3"/>
          <p:cNvPicPr>
            <a:picLocks noChangeAspect="1"/>
          </p:cNvPicPr>
          <p:nvPr/>
        </p:nvPicPr>
        <p:blipFill>
          <a:blip r:embed="rId3"/>
          <a:stretch>
            <a:fillRect/>
          </a:stretch>
        </p:blipFill>
        <p:spPr>
          <a:xfrm>
            <a:off x="3223908" y="3202014"/>
            <a:ext cx="7485141" cy="731197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626" y="4101468"/>
            <a:ext cx="6725707" cy="1757465"/>
          </a:xfrm>
          <a:prstGeom prst="rect">
            <a:avLst/>
          </a:prstGeom>
        </p:spPr>
      </p:pic>
      <p:pic>
        <p:nvPicPr>
          <p:cNvPr id="6" name="Imag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5290801" y="6197600"/>
            <a:ext cx="7874000" cy="4572000"/>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90801" y="4034028"/>
            <a:ext cx="7264400" cy="1892344"/>
          </a:xfrm>
          <a:prstGeom prst="rect">
            <a:avLst/>
          </a:prstGeom>
        </p:spPr>
      </p:pic>
      <p:sp>
        <p:nvSpPr>
          <p:cNvPr id="15" name="TextBox 51">
            <a:extLst>
              <a:ext uri="{FF2B5EF4-FFF2-40B4-BE49-F238E27FC236}">
                <a16:creationId xmlns:a16="http://schemas.microsoft.com/office/drawing/2014/main" id="{63323F9E-A336-410D-BC53-6589AD2832CC}"/>
              </a:ext>
            </a:extLst>
          </p:cNvPr>
          <p:cNvSpPr txBox="1"/>
          <p:nvPr/>
        </p:nvSpPr>
        <p:spPr>
          <a:xfrm>
            <a:off x="4931194" y="11257616"/>
            <a:ext cx="4449092" cy="677072"/>
          </a:xfrm>
          <a:prstGeom prst="rect">
            <a:avLst/>
          </a:prstGeom>
        </p:spPr>
        <p:style>
          <a:lnRef idx="2">
            <a:schemeClr val="accent1"/>
          </a:lnRef>
          <a:fillRef idx="1">
            <a:schemeClr val="lt1"/>
          </a:fillRef>
          <a:effectRef idx="0">
            <a:schemeClr val="accent1"/>
          </a:effectRef>
          <a:fontRef idx="minor">
            <a:schemeClr val="dk1"/>
          </a:fontRef>
        </p:style>
        <p:txBody>
          <a:bodyPr wrap="non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Regression logistique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51">
            <a:extLst>
              <a:ext uri="{FF2B5EF4-FFF2-40B4-BE49-F238E27FC236}">
                <a16:creationId xmlns:a16="http://schemas.microsoft.com/office/drawing/2014/main" id="{63323F9E-A336-410D-BC53-6589AD2832CC}"/>
              </a:ext>
            </a:extLst>
          </p:cNvPr>
          <p:cNvSpPr txBox="1"/>
          <p:nvPr/>
        </p:nvSpPr>
        <p:spPr>
          <a:xfrm>
            <a:off x="17409696" y="11034466"/>
            <a:ext cx="3538040"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XGClassifier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29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405305"/>
            <a:ext cx="10498667" cy="1292992"/>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Reéquilibrage des données</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387733" y="12067105"/>
            <a:ext cx="2291292" cy="1414528"/>
          </a:xfrm>
          <a:prstGeom prst="rect">
            <a:avLst/>
          </a:prstGeom>
        </p:spPr>
      </p:pic>
      <p:sp>
        <p:nvSpPr>
          <p:cNvPr id="3" name="AutoShape 2" descr="data:image/png;base64,iVBORw0KGgoAAAANSUhEUgAAAsIAAAIdCAYAAAA3ehsjAAAAOXRFWHRTb2Z0d2FyZQBNYXRwbG90bGliIHZlcnNpb24zLjMuMiwgaHR0cHM6Ly9tYXRwbG90bGliLm9yZy8vihELAAAACXBIWXMAAAsTAAALEwEAmpwYAADB4UlEQVR4nOzdd3hU1dYG8PdMn/Se0ELvVRFC70qxICCgiA2xUKyggA3wUwFR1IsUvYjKvYLilSqogKD0Kk1qaKGEJKSTZPo53x/IJGcmPTOZmeT9PQ+Pnj2n7MkkM2v2WXttITMzUwIRERERUTWj8HQHiIiIiIg8gYEwEREREVVLDISJiIiIqFpiIExERERE1RIDYSIiIiKqlhgIExEREVG1xECYiHzSrFmzEBISgh07dnjk+jt27EBISAhmzZola7/33nsREhKChIQEj/QLABISEhASEoJx48Z5rA+ucv78eYwePRrNmjVDaGgoQkJCPN0lIqpCGAgTkceEhITI/kVGRqJBgwbo1q0bxo0bh59//hkWi8Ut1x43bpxHA+mKuB3o3nvvvZ7uilvZbDY8+uij2LBhA3r06IHXXnsNU6ZMKdM5Fi5caP/9OnTokJt6SkS+SuXpDhAR3Q5ubDYbsrOzER8fjzVr1mDFihVo2rQpvvjiC7Rr1052zLPPPothw4ahdu3aHugx0L59e+zfvx/h4eEeuX5xatasif379yMoKMjTXamQhIQEnD59Gn379sWXX35ZrnMsW7YMgiBAkiR8/fXXaN++vYt7SUS+jIEwEXnctGnTnNoyMzPxf//3f/jqq68wZMgQbNmyBQ0bNrQ/Hh4e7tEg1M/PD02aNPHY9YujVqu9tm9lcf36dQBAVFRUuY7fvXs3Tp8+jYceeggHDx7EqlWr8MEHH/j8FwQich2mRhCRVwoJCcHHH3+MESNGICMjAzNmzJA9XlSO8I4dOzBy5Ei0bNkSUVFRaNSoEXr16oU333wTknRrRfnWrVtjxYoVAID7779flp5xW8HUie+++w49e/ZEzZo10a1bN/t1CssRvk2SJHz++efo0KEDoqOj0bJlS7z55pu4efNmoc+1qDQHx+f53XffoW3btgCAXbt2yfp+uy/F5QgnJyfjtddeQ9u2bREVFYX69etjxIgR2Llzp9O+t5/juHHjkJCQgDFjxqBBgwaIjo5Gz549sXHjxkL7XJzt27dj+PDhqF+/PqKiotC2bVtMmTIFN27cKPJnsmLFCqfnWBrffPMNAGD06NEYNWoU8vLysHLlyiL3z8zMxJQpU9C8eXNER0ejQ4cO+Pzzz3Hp0qUiXyNRFLFs2TL0798fsbGxiI6ORufOnTFv3jyYzWan/Uvz+0lElYcjwkTk1aZOnYqVK1fil19+wc2bNxEYGFjkvps2bcLIkSMRGBiIgQMHolatWsjMzMT58+fxxRdfYObMmVCpVBg3bhyWL1+Ov//+G4888ghiY2OLPOf8+fOxfft2DBw4EL169YLJZCpVv6dNm4Y9e/ZgyJAhCAoKwubNm7FgwQLs3bsXGzduhFarLfPPArgVxD///PNYvHgx6tSpg1GjRtkfux2kFyUhIQEDBw5EYmIiunbtiqFDhyIpKQlr1qzBli1b8Omnn+Lxxx93Ou7KlSvo27cv6tevj5EjRyIjIwOrV6/Go48+ijVr1qBnz56l6vvXX3+NV199FXq9HoMHD0ZMTAz27duHL774Ahs2bMAvv/yCOnXqALiVLnP58mWsWLECrVq1sgehJT3H2zIzM7Fu3TrUrl0bPXr0QMOGDTF79mx8/fXXGDt2rNP+BoMB999/P44fP45WrVphxIgRuHnzJubNm4c9e/YUeg2r1YrRo0fj119/RaNGjTBs2DBotVrs2rUL7777Lv7880/89NNPUKlufdSW9veTiCoP/+KIyKs1aNAAtWrVwrVr13DkyBF07969yH2XLVsGSZKwfv16+6jpbenp6fYgY/z48Th+/Dj+/vtvjBo1qthz7ty5E5s2bUKbNm3K1O99+/Zhx44d9sDunXfewWOPPYaNGzdiwYIFePXVV8t0vtvatGmD4OBgLF68GLGxsYWmlRTllVdeQWJiIqZOnYqpU6fa2ydOnIh+/frhtddeQ58+fZzyrnfu3Ik333wTr732mr1t+PDhGDZsGObPn1+qQPjy5cuYMmUK/Pz8sGXLFjRv3tz+2HvvvYePPvoIkyZNso/YTps2DTt27MCKFSvQunXrMj1PAFi+fDmMRiMeeeQRKBQK1KlTBz169MAff/yBgwcP4q677pLt/9lnn+H48eMYPHgwvv76aygUt26YTp48ucjn98knn+DXX3/FM888g9mzZ0OpVAK4NUr8yiuv4Ntvv8WSJUvw/PPPAyj97ycRVR6mRhCR14uJiQEApKamFrvf7eDFz8/P6bGwsLByXfvxxx8vcxAMAM8//7w9CAYApVKJmTNnQhAE/Pe//y1XXyri2rVr2Lp1K2rWrOkUhLds2RJjxoyByWTCDz/84HRsbGys0zF9+/ZFnTp18Ndff5Xq+itXroTZbMbTTz8tC4IB4LXXXkONGjWwadMmJCYmlvGZFe7bb7+FIAiyEfNHH30UwK2RaUfff/89BEHAjBkz7L9HwK2Jh7cD2YJEUcTixYsRGRmJWbNm2YNg4Nbv4bvvvgtBEGQ/T3f8fhJRxfDrJxH5DEEQin18xIgRWLduHfr27YshQ4age/fu6NChA+rWrVvuazqOHJZW165dndoaN26MqKgoXLhwocQ0D1c7duwYAKBTp07QaDROj/fq1QsLFizA0aNHnR5r3bq1LNC7rVatWti/f3+prn/7vD169HB6TKvVolOnTli9ejWOHTuGmjVrluqcRdm1axfOnDmDrl27on79+vb2++67D0FBQVi9ejU++OADBAcHAwCys7Nx6dIlxMTEyPa/LS4uzqnt3LlzSEtLQ/369TF37txC+6HX6xEfH2/fdsfvJxFVDANhIvJ6SUlJAFBilYj77rsPP/30E+bPn48VK1bg22+/BQC0aNECU6ZMweDBg8t87fJWLCjquMjISCQnJ1d6IJydnV1sv6Kjo2X7FVRUlQWlUglRFN1+/bK6/boXHA0GbgWmw4YNw9dff42VK1fimWeeAQD7BMbIyMhCz1dYn9PT0wEAFy9exJw5c0rVL3f8fhJRxTA1goi82oULF3Dt2jWoVCqnWsKF6du3L9asWYOEhAT8/PPPePnll3HlyhU8+eSThVZGKElJo9BFSUlJKbT9dnWEgkGwIAiw2WyF7p+VlVWu6zu6HcwW1a/k5GTZfq5WWdfPyMjA2rVrAQATJkxwWrTldlpEwfSI26+FY+WK2wrr8+1+DhgwAJmZmcX+K8jVv59EVDEcESYirzZ79mwAwKBBg8o0gqrX69GtWzd069YN9erVw8svv4yNGzfaqw4UnNjkDrt27XJKj4iPj0dKSgoaNGggey4hISG4evVqoec5fPiwU1t5+n47z3nfvn0wm81O6RF//vknAJTqy0Z5tG3bFuvXr8eOHTvQr18/2WMmkwn79u2z71cRy5cvh8lkQuvWrYt8Ltu2bcPJkydx4MABdOjQAUFBQahXrx4SEhJw8eJFp/SI230rqEmTJggODsahQ4cK/XmWpKTfTyKqHBwRJiKvlJmZaa8iEBIS4lRHuDB//PEH8vLynNpvjzbqdDp72+00iytXrrimww4WL14sO7fNZsP06dMhSZJ90tZtHTp0wNWrV7Fp0yZZ+7fffltoEBYaGgpBEMrU91q1aqFv3764du0aPvvsM9ljp06dwtKlS6HVajFixIhSn7MsRowYAY1Gg6+++gpnz56VPTZv3jwkJibinnvuQY0aNSp0ndvpBnPmzMH8+fML/Tdx4kQA8lHhhx9+GJIkYebMmbIvGImJiVi8eLHTdVQqFZ5//nncuHEDkydPLvT3Li0tzZ6bDZTt95OIKgdHhInI424vkiCKon2J5T179sBgMNiXWG7QoEGJ53nrrbdw+fJldO3aFbGxsdDpdDhx4gR+//13hIWF4YknnrDv26dPH3z22Wd49913cerUKftiGgVLhFVEp06d0L17d1kd4ZMnT+LOO++0B2K3vfjii9iyZQtGjx6NBx98EJGRkThy5AiOHDmC/v3747fffpPt7+/vj06dOmHPnj0YOXIk2rVrB5VKhS5duhQ6Se+2efPmYcCAAXj//fexfft2dOjQwV5H2GAw4LPPPnPbktWxsbGYM2cOXn31VfTu3RsPPvggoqOjsW/fPuzatQu1atXCxx9/XKFr7Nq1C2fPnkWTJk3QpUuXIvd7+OGHMWPGDKxZswazZs1CcHAwXnrpJWzYsAFr1qzB+fPn0adPH+Tk5GD16tXo3LkzNmzYIKsmAdz6XTl58iSWLVuGTZs2oUePHqhVqxZSU1Nx8eJF7N27F2PHjrWPxpfl95OIKgcDYSLyuNuTjdRqNQICAlCzZk0MHjwY9957LwYMGAC1Wl2q80yaNAkbNmzA4cOH7Sux1axZE+PGjcP48eNlQV7Pnj3x4Ycf4uuvv8aSJUvsC2W4KhD+4IMPsH79enz77be4fPkyIiIiMH78eEybNs1pMY1u3brhhx9+wOzZs7Fu3TpoNBp06dIFmzdvxtq1a50CYeDWiPObb76J3bt3Y/PmzRBFEVOmTCk2EK5bty7++OMPfPTRR/j111+xd+9e+Pv7o2vXrnjxxReLrafsCk899RQaNGiA+fPnY8OGDcjNzUWNGjXw7LPPYvLkyeWemHjb7ZXkClsUpKCQkBA88MADWLlyJX744Qc8++yz0Ov1WL9+PT744AOsW7cOixYtQt26dfHKK6+gS5cu2LBhg1P+skqlwrJly/DTTz/hu+++w+bNm5GTk4OwsDDUqVMHr7zyCh5++GH7/mX5/SSiyiFkZmZyTUciIqIifPvtt3jppZfw6quv4p133vF0d4jIhZgjTEREBOD69etObVevXrXXCX7ggQcqu0tE5GZMjSAiIgIwZswYGAwGtGvXDsHBwbh8+TJ+++035OXl4bnnnnNbRQ0i8hymRhAREeFWjvEPP/yAc+fOITMzE3q9Hi1btsTjjz+ORx55xNPdIyI3YCBMRERERNUSc4SJiIiIqFpiIExERERE1RIDYSIiIiKqlhgIVzPx8fGe7gKVgK+R9+Nr5N34+ng/vkber7q8RgyEiYiIiKhaYiBMRERERNUSA2EiIiIiqpYYCBMRERFRtcRAmIiIiIiqJQbCRERERFQtMRAmIiIiomqJgTARERERVUsMhImIiIioWmIgTERERETVEgNhIiIiIqqWGAgTERERUbXEQJiIiIiIqiUGwkRERERULTEQJiIiIqJqiYEwEREREVVLDISJyDdJEmAx3/ovERFROag83QEiolKRJChPHYby6F4oLp+D8vI5CDnZkAQB0OohBQTB1qA5xCatYWvaFmKdBoAgeLrXRETkxRgIE5F3E21QHtwBzc/LoUw46/SwIEmAMQ+CMQ+K1CRg/zYAgK1OQ1h6PwBrl36A3r+ye01ERD6AgTAReS0h+Rp0C2YWGgCXRHnlPJTLPoG08guY738Ulv7DAbXGDb0kIiJfxRxhIvJKyiN74DfjuWKDYEko+S1MMOZB++O/4ffW01Ae3+/KLhIRkY/jiDAReR31+u+g/d+/C33Memc3WDv1ha1uY0hRNQFJBIwGKJKuQhl/HMqTf0F5bD8ESZQdp0i6Av1Hr8N8zzCYHx4HKPn2R0RU3fGTgIi8ivqXHwoNgq13doNp+DOQatZ1eEQB+AdCbNgcYsPmsAwYASEtBeo/N0C9ZTWE3GzZ3ppNP0Fx7RKM46cDAUFufCZEROTtmBpBRF5DtfNXaL9fJGuTFAqYHh4H44v/V0gQXDgpPArmoU8h98P/wNL7/luVJQpe58Qh+M18HkJKosv6TkREvoeBMBF5BeXh3dB+9aGsTdLpYXz9Y1gGjixfKbSAYJienATD2wsghkXKHlKkJEL/4WQImWkV6TYREfkwBsJE5HHC9cvQLXoXgpif1yup1DC+9D5sze+o8PnFhi1gmPEFbI1bydoVNxKh+3ASkJNV4WsQEZHvYSBM5KsMuVAe2gH1Lz9AtWsTFGePQcjO8HSvys5sgu7zGRBMRnuTJChgHPc2bC3udNllpOAwGKbMgyWuj6xdee0S9B9PBUwGl12LiIh8AyfLEfkSUYRq129Q7/gVinN/Q7DZnHaxtomDecRzt1ZW8wHa/86H8uoFWZt59Auw3dXD9RdTa2B69g0IJiNUR3bbm5UXTkH7zScwPTuNq9EREVUjHBEm8hGKhHjo35sA3ZI5UJ45WmgQDACqY/ugf3vsrXzb7MzK7WQZqfb8DvWfP8vaLJ36wtL3QTdeVAXjhOmwOqRcqHdvgmr7Rvddl4iIvA4DYSJvJ4rQrPwS+unPQXn+VKkOESQR6u0b4TfzOQjJV93cwfIR0lOgXTZP1iZG14bpyUnuH5XVaG/lH9esJ2vW/uczKC6fd++1iYjIazAQJvJmVgu0i9+DZsNypwUiAECsUQeWnvfCelcPp6AOABSpydC//wIUl89VQmfLQJKgXfoRhLzc/Ca1GsYJ0wG9X+X0Qe8H48QZkDQ6e5NgMUP3+XTAmFc5fSAiIo9ijjCRtzLmQfevd6A6cdDpIWv77jCNeA5STO38Rkm6VYJs5WIorl+xNyuyMqCf9TIMk+ZAbNSyMnpeItX2jVA5LHdsHvEcxLqNK7UfUq16MD35KnRffmBvUyRfheanr2B+9IVK7QsREVU+jggTeaObmdDPftUpCBZDwmF45YNbi0sUDIIBQBBgu7Mr8t77GpZu/eUP5eVA/8k0CMnX3N3zEglpydCuWChrszVtC0u/oR7pj7XrPbD0vFfWpt68CopzJzzSHyIiqjwMhIm8jDozDX7vvwDlxdOydjGmDgxvfQ5buy7Fn0ClgunpKTDfM0zWLORkQ//pG0Bejqu7XHqSBO1XcyEYCqREaHQwPv06oPDc25Hp0YkQI2vYt4V/+gmL2WN9IiIi92MgTORFFFcvosm3s2WpDQBgq98UeW/Oh1QgWCv+RAqYR02E+f7R8ubEBOgWzgRsVld1uUxUf/zsNMptHvEspOhaHumPnVYP01OTZE3KxEvQrP/OQx0iIqLKwECYyEsozp2A/oMXobmZKWu3trgThimfAEEhZTuhIMA87GmnBSRUxw9A88MXFetsOQipSdB+L0+JsDZr595SaWVga3kXLN0HytrUP/8XwvXLHuoRERG5GwNhIi+gPLoX+jmvQsi9KWu3dOwN46uzy19JQRBgGjsFtobNZc2a336Eat+28na37CQJ2q8+hGDMX71N0upgGjvFoykRjkyPjIcYHGbfFmw2p3xmIiKqOrznE4iomlLt2gTdp29AMJtk7ea+D8I07i1AranYBTRaGF98D2JYpKxZ+9UcCIkJFTt3Kal/XwPVyb9kbaaR40qf6lFZ/ANhfnSirEl1dC+UR/d6qENERORODISJPEj964/QffkBBFFeI9j04JMwP/YSoFC65DpSSDiME9+FpFLb2wSTEfp/vQ0Y3FszV3H1IjTfL5K1WVvcCWvv+9163fKyduwNW5M2sjbtigWA1eKhHhERkbswECbyBEmCZuUXtwKsgs2CgCsDH4VlyJMuX11NbNgcJofRTsX1y9AunQtIkkuvZWcxQ7v4PQgFqi9IOj+YPFwloliCANPoFyAV+Pkrrl+Bessaz/WJiIjcwks/iYiqMJsV2qVzodmwQtYsKVUwjp+O1Pa93HZpa+8HYOkqrzGs3r8N6k3/c8v1ND/+G8or8iWLTY+/DCkixi3XcxWxbmNYe8hrC2vWfgMhO8NDPSIiIndgIExUmcwm6OZPh3r7RlmzpNPDOGkObB17uff6ggDTE6/AVqehrFnzw2Iozh5z6aWUf+2C5rcfZW2WTn1h7XK3S6/jLuaHnoak97dvC3m50Py01IM9IiIiV2MgTFRZDLnQz30NqsO7ZM1iYAgMUz+FrWX7yumHVgfjC+9C8isQ5Nls0H0+A0L6DZdcQnH5PHSL/0/WJkZEw/TEKy5P+XAXKSgU5gefkLWp/vwZioR4D/WIiIhcjYEwUWUwGaD/eAqUDqOuYkQ0DG/Nh1i/aaV2R4quBeMzb8jaFFnp0H30GpCTXaFzC1npt6pgmIz511MoYHzuTcAvoELnrmyWfkMgxtSxbwuSBO13n7svp5qIiCoVA2EidzOboPv0TSjj/5Y122rXh+GtBZAKBFqVyXZnV5jve1TWprx2Cfp5UwGToYijSmDIg+6zt6BIS5Y1m0a/CNGhEoNPUKlhGjVB1qQ8cxQhpw55qENERORKDISJ3MlqhW7+O041dG0NW8Dwxr8ghUZ4qGO3mIeNgfXOrrI25fmT0H32NmAsY1m17EzoZ78M5fmT8mv0fRBWL1k9rjxsbTvB2iZO1lZry4+AQ91nIiLyPQyEidxI89MSqI7tk7XZ6jWBYfKHgH+gh3pVgEIJ47h3YGvWVtasOnEQ+v+bACH5WqlOI6Qlw+/9F6C8dFbWbm3Z3mmBCl9kemQ8JGV+TWdNdjrUG7/3YI+IiMgVGAgTuYny2D5oHIIlW+0GMLw217tyZTVaGF56H7a6jWXNyqsX4TfzeSgP/AE4LPhhJ9qg3rIafm89DUXSFdlDtvrNYJwwA1Cq3NPvSiTVrAtLv6GyNs2G5RDSUjzUIyIicgUGwkRuIGSmQfvlLFmbGBYF4+sfAQHBHupVMfwCYJz8IWyxjWTNQu5N6D+fAf2bY6DavhGKy+eAnCwoEuKh3vQ/6Kc/B+1/PoOQlyM7ztryLhimzvOOUW8XMQ9+HGJgiH1bMJug+WGx5zpEREQV5vtDNUTeRhSh/fIDKG5m2pskQQHj829BCg7zXL9KIAWFwvDWfGi/+hDqfdtkjykTL0H51YelOo+lQy+YnnsDUGvc0U3P8Q+E+aGx0H39kb1JvW8rLH0fhNjUBycCEhERR4SJXE21bxtUJ+RVBcwPPuEbwZJWD9O4d2Aa8RwkoWxvD5JOD9PD42Aa/3bVC4L/Ye0x0GnUXPufzwCr1UM9IiKiimAgTORKog2atd/KmmzN2sLywGgPdagcBAGWex+B4b0lsHTuV6qA2NK5H/Jm/weWgSMBhbLE/X2WQgnT6BdlTcor56He/JOHOkRERBXB1AgiF1Lt2wbF9cv2bUmhgPGp13wyOBRrN4Dp+bdgHjoG6m3roEiIhyI95dbqcxotbI1bwda0HaytO0CqVc/T3a00YtM2SG8Vh7C/86uBaFZ9DWvHXpDCoz3YMyIiKisGwkSuUshosLXL3ZBianuoQ64hRdWEeeTznu6GV7nWbwRCL5ywTxIUzEZo//svGF9638M9IyKismAgTOQit0aD80uISQoFzA885sEeUWkl5tqwL8WE05lW2CRAAKBVCmgUpEKzUBUaBqmgVgj2/a0BQTCNeBa6b+bZ21R/7YLy4A7Y7urugWdARETlwUCYyBUKHQ2+B1K0b48GV2UXs6349mwuVl80ICHHVuy+KgFoFKxC0xAVmoWoEWxQwtqmP9o2/BWaAivpab+dh7wmrYGgEDf3noiIXIGBMJELKE8e5miwD7CIEjZeNuKbM7nYllj6JZKtEnA604rTmVashRGAFjiTilahj+GA8BbU0q1AWpGdgbQFH0Lxyv8hVOd7eeFERNUNA2EiF1Dtl9fdtcb1gRRdy0O9IUcJN61YdjYX/43PQ7KhiFXyyuHvgFi8X/dBzLiUXzWi7undGPPpj7h2Zz8Mqa/HQ/X9oFMJxZyFiIg8hYEwUUVZrVAd3CFv6nK3hzpDt1lFCb9cMeLbM7n4/ZoJUjH7qhXAHeEadIjSIEhzK2jNMIk4k2nFmUwLEvOKDp5nxz6Ae9MOo8PNC/a2eWeX4c7gZph4LRL/dygbE1sG4Mlm/ghUs2IlEZE38fi78pIlS9CmTRtER0ejZ8+e2L17d7H7nzhxAoMGDUJMTAyaN2+OOXPmQJLyP+J27tyJe+65B/Xr10dMTAw6dOiA+fPnO51n7dq1iIuLQ1RUFOLi4rB+/XqXPzeqHpQnD0HIzbZvS/5BsLVo78EeVW9JeTa891c2Wq1MwmNb07GlmCD4rkg15ncNwaVRNbDpvki83zEYU9oFYUq7IMyOC8Hq/hE4ObLGrcfvjcC/uoZgfEt/dAqxoU6AElolYFWo8GSzcTAo1Pbzhtjy8MOJf0EjWpBsEPH2wWy0+TEJnx67iVyL60akiYioYjw6Irxq1SpMnToVH3/8MTp16oQlS5Zg+PDh2Lt3L+rUqeO0f3Z2NoYMGYIuXbpg69atiI+Px4QJE+Dn54cXXngBABAQEIDnnnsOLVq0gF6vx759+/DKK69Ar9dj7NixAID9+/djzJgxmDZtGu6//36sX78eTz75JH777TfcddddlfozIN+n2v+HbNt6V3dAxZstlU2UJHx9JhczDmbjpqXo8d9AtYARDf3wRBM/tAkv3Qp4IVoFOkZp0TFKCwCIj7+Bxo1jIUkSsswSEnIicTTsKXT67Uv7MR1uXsC8c//BxCZjAAAZJgkzDmVjwYkcvNImEGOa+jNlgojIw4TMzMzi7hi6Vd++fdGyZUv861//srfdeeedGDx4MKZPn+60/1dffYUZM2bg7Nmz0Ov1AIC5c+di6dKlOHnyJASh8A+V0aNHQ6vV4quvvgIAPPXUU8jIyMCaNWvs+wwePBgRERH2faqq+Ph4NG7c2NPdqDqsFvi/MMReTxYADK9/BFvL8n+h4mtUdpduWjFuRwb2JJuL3OfOCDWebOqPofX1CKhgikKhr5EoQvfZW1Adkd/VeqrZc/hPTA+nc9T0U2BS20A82ogBsavxb8j78TXyftXlNfJYaoTZbMaRI0fQp08fWXufPn2wb9++Qo/Zv38/OnfubA+CgVvB9PXr15GQkFDoMUePHsX+/fvRtWtXe9uBAwecrtu3b98ir0tUFOXfB2VBsBgYAluzdp7rUDV0OceK/htuFBoEB6gEPNXUD3/cH4mt90fh8Sb+FQ6Ci6RQwPjsNIiRNWXNX8Z/jT6555x2T8wTMWlPFpr9cB2T92Ti4A0zbKLHxiWIiKolj92/TUtLg81mQ2RkpKw9MjISKSkphR6TkpKCmjVrOu1/+7F69erZ21u0aIHU1FRYrVZMmTIFY8aMsT+WnJxcpuveFh8fX+Lz8gVV5Xl4g7pb1kJfYDutcVtcvXCxwufla1Q62VZg7FEdkg3y4NZPKeG5WAsGR1vhr8oFMlIRn+Haaxf1GukfHIsmX8+CwmoBAKhtZmz4ey5m3v0WPsupDYMoH/3NNEtYcjoXS07nwl8poXWgiIb+IiI1EiI0EgKUEvyUQKBKQqxegsbjMzt8A/+GvB9fI+9XFV6jkka1PZ7I6JjOIElSkSkORe1fWPvGjRuRm5uLgwcPYvr06ahbty4efvjhcl8XKPmH6Quqy62OSmG1wP/ccVlTwD0PVvjny9eodIxWCUM3peKiQT4SfHctLeZ1CUGdAPe9vRX7GjVuDLNghe7LD+xNakMO3t3zGZ557V/4JEGDJadzYCxkDY9cm4C9mUrszSy8BrFKAJqGqBAXpcX4lv5oFKwudL/qjn9D3o+vkferLq+Rx8YWwsPDoVQqnUZhU1NTnUZrb4uKiip0fwBOx9SrVw8tW7bEE088gQkTJmD27Nn2x6Kjo8t0XaLCKC6dhWDItW+LQaGwNW3jwR5VL9P2Z2K3QzrEg/X0+OHucLcGwaVh7XqP04IqihvXUXvBG3ivpQKHH4rBhJYBCNeW7S3YKgEnMqxYeiYXXdem4KOjN2G2MZ2CiKi8PBYIazQatGvXDtu2yRci2LZtG+Li4go9pmPHjtizZw+MRqNs/xo1aqBu3bpFXksURZjN+R+YHTp0KNN1iQqjPHNMtm1rfgeg4GpileFIqhnfnMmTtXWO1mBx91AoSrizU1nMQ8fA0m2ArE2ZEA/9nEmoIebi/Y7BODUyBv/pE4YH6urKHBSbbMB7f2Wj1/oUXLppdWXXiYiqDY8Om0yYMAHPPfcc2rdvj7i4OCxduhRJSUl46qmnAAAzZ87EoUOHsG7dOgDAQw89hDlz5mD8+PGYPHkyzp07h08//RSvv/66Pa3hiy++QN26de3D+bt27cLnn3+Op59+2n7d559/HoMGDcK8efNw33334eeff8aOHTvw66+/VvJPgHyZ8qw8LUJs0tpDPaleJEnCtP1ZstrADQKVWN433LuqLwgCTE9NhpCVBtXxA/ZmZcJZ6Oe8CsOUj6EJCMb9dfW4v64ekiThXLYVB29YkJhrQ1KeDSlGG3IsEnItEq7m2nA11zmf4mSGFaO2pOH3+6Og96bnT0TkAzwaCA8dOhTp6emYO3cukpOT0bx5c6xcuRKxsbEAgKSkJFy8mD/xKDg4GKtXr8bkyZPRu3dvhISEYMKECZg4caJ9H5vNhhkzZuDy5ctQqVSoV68epk+fLpssdzvofu+99zBr1izUr18fS5cuZQ1hKj1RhDJeHgjbmjAtojKsvWR0qhDxYacQhJZxRLVSqFQwTpwJ/bxpUJ45am9WXj4H/ayXYXx1DqTwKAC35i00DlajcTF5v+lGG367asLbB7KQasxfmONkphUzDmZhTqcQtz0VIqKqyKN1hKnyVZfkd3dTXL0Avzfzv1xJfv7IXbAeUFQ8GONrVDSjVUKH1cm4kpM/MnpPbS1W3h1Rqf0o82tkMkA3bxpUp4/ImsXQCBgnfQixToMyXT/daMO4HRn47apJ1v7j3eG4u7auTOeqivg35P34Gnm/6vIaeeEQCpH3UzikRdgat3ZJEEzF+/epHFkQrBSA9zoEe7BHpaTVw/jqLFib3yFrVmSkQv/+C1AWSJ0ojTCdEv/uGYa6AfKc9Ak7M3DDUEg5CiIiKhQ/uYnKwTE/2Mb8YLezihK+OJUraxvbzB9NQnykhJhWD+Ors2Ft313WLBhyoft4CtQblgNS6W/QBWkU+HfPUCgLpAWnGETMO3bTVT0mIqryGAgTlYNTxQgGwm634bJRNllMrxTwertAD/aoHDRaGCfOgLnfEFmzIInQrvwSus+nA4a8Ig521jFKi9fayn8G38XnIcciFnEEEREVxECYqIyEtGQo0vPrUEtqNcT6zTzYo+rhi5M5su0RDfUI1/lguTqFEubRL8I08nlIDqXeVAe3w+/dcRCuXy716V5pE4hIXf5bebZFwg/nSx9MExFVZwyEicrIcTRYrN8MUGs81Jvq4Xi6xWnxjGebB3ioNy4gCLAMehjGSXMg+ctHdBWJCfCbOQ7Kv3aV6lRapYAnmvrL2v59Kte+6iYRERWNgTBRGSnPOqZFsGyau33pMBrcLUaDlmE+khtcDFvrjsib8QVssQ1l7YIhF/rP3oTmp68AseTJb2Oa+qNgCeHTmVZsv24q+gAiIgLAQJiozJwqRjA/2K3SjTb8eEF+q/+5Fj48GuxAiqoJw1sLYOncz+kxzbr/QPfJG0Bu8RPgavorcX9dvazNcWIhERE5YyBMVBYmIxSJCbImW6OWHupM9fD9eQOMBQZFa/srMbBOFauVq9XB9NybMD36AiSHMnyqY/vgN/05CA6/d46ebSFPj/j1ihEJXHqZiKhYDISJykCReAlCgdxLMbIm4O9jlQt8zP8cRoPHNPOHSlEFlxIWBFjuGQbDlE8gBoXKHlLcSITfexOhcEjLKahTlAatCqSLiBKw9pLBbd0lIqoKGAgTlYHiykXZtlinvod6Uj2cz7Lir1SLfVsAMKKBvugDqgCxWVsYZn4JW8PmsnYh9yb0H06C8sAfhR4nCAIea+wna/vlitFd3SQiqhIYCBOVgeLKedm2WLtsS+NS2fzvonw0uEuMBrUDVB7qTeWRwiJhmPYZLN0HytoFiwW6BTOh2re10OMGxspTRvalmJFq5EpzRERFYSBMVAaKqxdk27Y6DYvYkypKkiT8eF5+a394A78i9q6C1BqYnn4dpgeflDULkgTtF+9DeXSv0yGxASq0dkiP+I2jwkRERWIgTFQGiqsOqRG1mRrhLkfTLDiXnT/ZS60ABter2mkRTgQBliFPwvj0FNkkOsFmg27+O1CcPuJ0iOOo8C+XGQgTERWFgTBRKQnZGVBkZ9i3JbUaUnQtD/aoavvxgnw0uF8tHUK11fMty9pjIExjp8raBIsZ+k/fhJB8VdY+yKGixtZEE4xWLq5BRFSY6vmpQlQOiivytAixZn1AWfXzVT3BJkr4yaFaxPAqPkmuJNau98D4+CuyNsGQC92CmYA5f/GMtuFq1PTLf2vPs0r4k4trEBEVioEwUSk5BcKsGOE2O5PMSDKI9m1/lYABsVWsdnA5WPsOhumhZ2RtyoR4aL5fZN8WBAEDY+VfGn65zDJqRESFYSBMVEqOE+VYMcJ9HGsH31tXBz8V364AwHLfKFg79JS1aX5fI6sk4bjgyK9XjBAlpkcQETniJwtRKTEQrhwmm4S1CfIRzBHVqVpESQQBxjGv3VrMpQDt1x9DyEwDAHSvoUWAKn/RkSSDiL/TLSAiIjkGwkSlIdqguHZJ3lSHgbA7bLpqRLY5f/QyQqdAz5paD/bIC/kFwDhhOiRVfqk0wZALzcovAQBapYDuNeQ/sx1J5krtIhGRL2AgTFQKQsp1CAUmJEmBwZCCwzzYo6rLMS1iSD091FVxSeUKEus3hfmhsbI29a7foDh7HACcA2FOmCMicsJAmKgUHFeUs9VuAAgMzlwt2yziV4cFIIY3rN7VIopjuWcYbA61rLX/+RQQbU6B8O4kE6wi84SJiApiIExUCkrH/GCmRbjF+gQDTAVWBI4NUKJDpMZzHfJ2ShVMj70kb7p8Huqt69AyVIWwAnWXsy0SjqUxT5iIqCAGwkSl4LyiHANhd/jfBccllfUQOPJeLLFZO1g69ZW1aVZ9DYXRgG4x8i8RO5KYHkFEVBADYaJScJoox0DY5ZLzbE4LPwxvyGoRpWF+eBwkXX4KiZCbDfXWtcwTJiIqAQNhopKINgg3rsubYmp7qDNV1+pLBhRMYW0VpkazEHXRB5CdFBoBS//hsjb1Lz+gZ7g8J3hPshkW5gkTEdkxECYqgZB+A4I1P7dSCgwG/AM92KOq6cfzXFK5Isz3PCQbFVbczESLv35BtD7/bT7XKuGvGyyjRkR0GwNhohIokq/KtsVojga72oVsKw6lyidyDavPQLhMAoJg6TtE1qT55Qf0jpDnWLOeMBFRPgbCRCUQkq/JtsWoWh7qSdXlWDu4S7QGtQNUHuqN7zIPGAFJk7+8siIzDc8k/ynbh3nCRET5GAgTlUDhGAhHMxB2JUmS8KNTtQhOkiuXoBBY+jwga+p8cDUUkmjf3p9ihtnGPGEiIoCBMFGJHANhiYGwSx1NsyA+y2rfVgnA4Hq6Yo6g4lgGjoSkzp9kqElPwqicY/Ztg03CUdYTJiICwECYqEROqRHMEXYpx9HgfrV1CNMpPdQb3yeFhMMa10fW9lLSFtn27mSmRxARAQyEiYonilDcYGqEu5hsEr4/x2oRrmbpJ580d8e1w2iUl2Tf3p3MCXNERAADYaJiCRk3IFgKlE7zD2LpNBfaeNmANFN+/mqQRsDAWKZFVJRYvxlsDZrL2p5PzB8V3pdsgigxT5iIiIEwUTE4Uc69vj4jHw0e2dAPfiq+LbmCpe+Dsu0nk/6En80IAMg0SziVYS3kKCKi6oWfOETFcM4PZiDsKuezrNjuUMrrySb+HupN1WPt2OvW4i//CLHm4ZHk3fbtPcwTJiJiIExUHMfFNFgxwnWWnc2VbXeM1KBlGJdUdhmNFpYe98qaxl7fZv//PcwTJiJiIExUHKfUCC6m4RJmm4TvHCbJPdGUtYNdzdLnAUhC/spyHW5eQPPcW1/udiebIDFPmIiqOQbCRMUQUpga4Q7rEgxINconyQ3hksouJ0XEwNb8Dlnb40k7AADX80Qk5Ng80S0iIq/BQJioKKLoPCIcwxrCFSVKEuYduylrG9mAk+TcxdptgGz70eSdUIq3AuDdScwTJqLqjZ88REUQMlMhWPLzKCW/AMA/yIM9qhp+uWzEyQIVCwQAzzTnJDl3sd7VHZIuf7S9pjkT/TL+BsB6wkREKk93gMhbFVo6rUC+pbeSJAnH028tW3zTIsFok9AyVI1uMRoIHu6/JEmYe1Q+GvxgPT2ahHCSnNto9bB26AX1jl/sTY8nbcdv4W2xiyPCRFTNMRAmKoJT6TQfmCh3NceKCTsz8ed15wCndZgak9sG4v66Oig8FBBvuWbCkTSLrG1yWy5Q4m6WbgNkgfDg1EMItuTi4k1/XM2xonYAPwqIqHpiagRRERxHhCUvzw/+6UIeuq5NKTQIBoDj6RY8sS0dfX++gYSblb+YgiRJmHtEPhp8b6yOJdMqgdikNcTIGvZtnWTBiBt7AQC7mB5BRNUYA2GiIigcK0ZE1fRQT0r26bGbePrPDGSZSy6HdTjVgj7rb1T6RKl1CUbsvyEPul7jaHDlUChg6dpf1nS7esTOIr44ERFVBwyEiYogpCbJtsVI7wyEt10zYuahbKf29hFqjG7shwF1dHBMhEgziRj8W6rTohbukmkS8freTFnbPbW1aBehqZTrE2DtJg+EO2fHo0leInYyT5iIqjEmhhEVQZGWLNuWIqI91JOiXc2xYuyfGSg4DqxVAu+0D8a4Fv72XODTmRZMP5iN364Y7ftZRODFXZm4YRDxapsAt06km3EwC8mG/LrBagUw867gYo4gV5Mia8DWrC2Up4/a2x5L2om3/UYwT7iSZZtF/Dc+D/tTzDh4w4xkgw2D6+nxUacQhGg5PkVUmfgXR1QYkwHCzSz7pqRQQAoJ92CHnJltEp76Ix1ppvwAUwDwfd9wTGgZIJsQ1yxEjRV9wzClnXMqwv/9lY03D2RBdNMqY7uTTPjmrHwVuZdbB6J5KHODK5ulq7ym8OjkHVBIIvOEK1F8lgUdVyXjjf1ZWHPJgKu5NlhE4H8XDLh7ww3EZ1lKPgkRuQwDYaJCCKkOo8FhUYDSu0bMPj1+EwduyD8037gjEL1r6QrdXyEImHZHEL7pFQadUv7YwhO5mLAzE1bRtcFwqtGG8TszZG2Ng1WY1Ia5wZ5g7dATkib/96OOKR29M04yT7iSpBltGLE5DUkF7o4UFJ9lRd/1N7DtmrHQx4nI9RgIExVC4RgIe1laxNUcKz45liNru6e2FpNKMfnswfp6/HRPBILU8lSIFefy8NjWdBisrgmGjVYJj/6ejks35cv4ftIlBDqV99djrpL0frDe1UPW9HjSduYJVwKTTcLorem4eLP4Za2zLRIe25qOxFwuf01UGRgIExVCSHOYKBce46GeFG7moWwYbPkBa4ROgcXdQ0tdH7hrjBY/D4xApE7+FvDLFSOGbUpFpqnwEavSEiUJ43dmYF+K/Jb708380S1GW6FzU8VYu8vTI4akHkBqxk1czan8knrVyaQ9mdjjkIIypJ4em+6NwCON/GTtOVYJ7x7KAhG5HwNhokIoHCpGSBHeEwjvTTbhxwsGWdvbdwYhzDHfoQRtwjX47d5IxAbIj9udbEbPdSk4nFq+vFGTTcKEnZlYdVHexx41tJjVkRPkPM3WrB3E8Pw7HH6iGQ/d2I+dScwTdpcDKWb8N16eJ981RoMveoSiY5QWC7uFYKpD/v735w346wZfEyJ3YyBMVAjHHGHRS1IjREnC1H3ykaLWYbfKpJVHgyAVfrs3Ei1C5PnPCTk29N9wA1+czIGtDHnDyXk23P9LKlack3/oNw1WYVnvMGiUTInwOIUC1q73yJoeT9qOrcxLdZv3D8vLGzYMUuK/fcLtfw+CIGBy20Cnv8M39mdBctMkViK6hYEwUSGcSqeFe0cgvPqiwWmJ4tlxwVAqyh9g1vBTYsOgSMRFyWv6mkVgyr4s9FiXgj8Siw+SLKKEb8/kose6FKdFMyJ1CvxwdzjLQnkRx8U1umedQXz85TJ96aHS2XHdhD8S5TnYn3QJRajD34NKIeB9hzsme1PMWHNJfmeFiFyLn0xEhXAeEfZ8aoQoSfj4qHyJ4sH1dOjqgpzbUK0C6wZE4Nnm/k6Pnciw4sHf0tB7fQo+OXYTx9LMSMy1IcMkYneSCR8fvYm4Vcl4aXemrFYwcGvka8PACNQL9K6KG9WdFFMb1kYtZW33X96Ov1JZusuVJEnCBw6jwT1qaNGjRuF/s71r6dC/jrzqy/8dynZbaUMi4oIaRM4sZigyU+2bkiBACo/yYIdu2XDZiJOZ+ROaFMKt3GBX0SoFfNgpBF2itXhhVwZuWuQfvodTLTicasHMQ6U7X5+aWiztFcaRYC9l7TYAqnMn7Nujk3dgyZXH0SGKq/25ytZEk9MEuTfvKL6yy3sdgvD7VSNuF2+5cNOG36+ZcHftwssiElHFePwTasmSJWjTpg2io6PRs2dP7N69u9j9T5w4gUGDBiEmJgbNmzfHnDlzZDlU69atw5AhQ9CwYUPUrl0bffv2xcaNG2Xn+O677xASEuL0z2hkjhwBQnqKbFsKDgdUnl38QZIkfOQwGjy0vh6Ngl3frwfr67H7wSgMb6Av1/FaJTC5TSBWMh3Cq1k79oJVmf/708B4A6lHj3iuQ1XQnMPyv9l7amsRF138HZzGwWoMrS//21tyKqeIvYmoojz6KbVq1SpMnToVkyZNwvbt29GxY0cMHz4cV65cKXT/7OxsDBkyBFFRUdi6dStmz56N+fPn4/PPP7fvs2vXLvTo0QMrV67E9u3bcffdd2P06NFOAbafnx/OnDkj+6fT8Rs3FVZD2PNpEVuumXDUITf4VTcuSlEnQIV/9wzD7/dFomcRt3EdKQXgySZ++GtYDN5qHwRVBfKWqRL4B8LYrqusqdOZbUgxsH6tKxxNMzvly79xR+nu4DzTPEC2vemqCZdusrwdkTt4NDViwYIFGDVqFJ544gkAwNy5c/H7779j6dKlmD59utP+P/74IwwGAxYtWgS9Xo8WLVrg7NmzWLhwISZOnAhBEDBnzhzZMVOnTsWmTZuwYcMGdOnSxd4uCAKio71jAhR5FyHNuypGSJKEuUfkI0v319WhRSUsUdw+UoO1AyJwPc+GjZcN2HjZiISbNuRYRORYJITrFIiL1qBzlBb9amtRJ4DZVr5E2XMAcOgP+/ZDN/bhx4uZGNnCu5YT90VLT+fKtnvV1KJdROnSTu6KVKNtuNr+5Vf653zvdmD5QSJX89iIsNlsxpEjR9CnTx9Ze58+fbBv375Cj9m/fz86d+4MvT7/tlHfvn1x/fp1JCQkFHmtnJwchISEyNoMBgNatWqFFi1aYOTIkTh69Gj5nwxVKU41hD1cMWL7deeRpcpeoriGnxJPNwvAT/dE4OCwaJx+uAauPlYTR4fH4MseYXiqmT+DYB9ka3UXsv1C7dtBNiMMu//wXIeqiCyz6FTr++lmzhNRiyIIAsY67P+f+FyXrfpIRPk8FginpaXBZrMhMjJS1h4ZGYmUlJRCj0lJSSl0/9uPFebf//43EhMTMXLkSHtb48aN8fnnn2P58uVYsmQJtFotBgwYgPPnz1fkKVEV4W01hOcelc86v6d26UeWiIqlVCGzQ19ZU/vjm2BlGbUK+eFcHvIKBK01/RQYWKdsqXfDGugRoslPL8owSVh1Ma+YI4ioPDw+hCM4LAkrSZJTW0n7F9YOAGvXrsU777yDr776CrGxsfb2jh07omPHjvbtuLg4dO/eHV988QU+/PDDIq8dHx9f/JPxEVXlebhLoysXUTDp4KpZxM1K/pndfo2OZCmwM0n+AToyLAvx8RmV2h9yVlX+jtTN2gB//s++3TnzDL7ftBNNG3o+N74iPPX6SBKw6JgOBceZ7osw4uL5c2U+132Ravz3Wv670edH0tBBSkQpV1L3elXlb6gqqwqvUePGjYt93GOBcHh4OJRKpdNIbmpqqtOo721RUVGF7g/A6Zi1a9fi+eefx+LFizFo0KBi+6JUKtGuXTtcuHCh2P1K+mH6gvj4+CrxPNzJL0++cluNNncipmbdSrt+wddo2qZUAPnF+HvW0GJY+1qV1hcqXJX6O2rcGKfXtECz5JP2pqDj+9F4wCQPdqpiPPn67Ewy4aIhv/yiUgBe6RyLGn5lWwIdACbHWPHd/5Jxe2z5VI4S2aF1cVek798RqlJ/Q1VUdXmNPJYaodFo0K5dO2zbtk3Wvm3bNsTFxRV6TMeOHbFnzx5ZmbNt27ahRo0aqFs3P1BZvXo1nnvuOSxcuBCDBw8usS+SJOHEiROcPEeAzQoh/YasyVM1hP+6YcaWa/IVqV5rV7m5wVQ9GHrIBwvizmxDTh7LSZaH4yS5e2N15QqCAaBeoAp315ZXbfk3S6kRuZRHy6dNmDABy5cvx7Jly3DmzBlMmTIFSUlJeOqppwAAM2fOxAMPPGDf/6GHHoJer8f48eNx8uRJrFu3Dp9++inGjx9vT4346aef8Mwzz2D69Ono0qULkpOTkZycjIyM/FvJs2fPxu+//45Lly7h2LFjmDhxIk6cOIExY8ZU7g+AvI6QmQZBzF8dTQwMAbTlq6dbUR8dk1eK6BytQddo3x8JIu/ToF8/ZKnyJ2eFW3JwcvO2Yo6gwqQYbFifUP5JcoVxLKW2+qIBqUaWuCNyFY/mCA8dOhTp6emYO3cukpOT0bx5c6xcudKez5uUlISLFy/a9w8ODsbq1asxefJk9O7dGyEhIZgwYQImTpxo32fp0qWwWq2YNm0apk2bZm/v2rUrNmzYAADIysrCSy+9hJSUFAQFBaFNmzbYuHEj2rdvX0nPnLyV40Q5yUMT5f5Ot2DjZfmI3GttA4vNnycqL6VOhyMteqHbsQ32tpBdG4HBAz3YK9/zn7N5sBRYZbxRkKrI5ZRLq28tLeoHKnHx5q3g1yzeus4rlVw5hqiq8vhkubFjx2Ls2LGFPrZo0SKntpYtW+KXX34p8ny3g93izJo1C7NmzSp9J6na8JbSaR87rCJ3Z4QavWtW7AOVqDihAx4ACgTCdyYfx4WLCYiqX3n58b7MJkr4+ow8LeKpZv4V/vKqEASMaeaPtw/kV4/56nQuXmwVACUXrSGqMK5/SlSA4BAIix5YVe5SnoA1l+S3VydzNJjcrG7LpjgeJp8Yk7r2f0XsTY42XzPiam5+yoJeKeDRRn4uOffoxv7QFUgzvpprw8+XmcNN5AoMhIkKUKTJq5J4YkT46ytqFKzi2ipMXeYapETlcaXz/bLtFse3wJbLyVml8dUp+Wjw0AZ6hGhd8xEbqlVgeAN5UP3+X9ms90zkAgyEiQoQMuQVI8Swyq0YcTHbit9uyGeYT27D0WCqHC0G3o0kTf4yvgFWA06tXe/BHvmGSzetThVenm5asUlyjia0CkDBTIizWVb8N75sC2xYRQknMyw4l2WBKDGIJgIYCBPJCOmOI8KF17R2l0+O34QN+Z92TYNVeKAeR4OpckQE6rGr5QBZW8zOtbBaWaWgOItO5Mju4rQLV+NOF9f6bRaixiiHVItZh7ORW3B2XiHyrCI+PXYTAzfeQJ3/XkeXNSm4a1UKOq5KweKTOcgyF388UVXHQJioAIVjIFyJI8JXcqxYcU4+wvNq20AoOBpMlaj5Q8NgFvLvStTLTcLuTds92CPvlmq0YdlZ+d/t2OauHQ2+bdodQbJc4WSDiAUnik5d2XzViM6rUzDjUDb2JJthsOWH6+eyrZi6Lwutf0zCzw4l34iqEwbCRLcZ8iDk5ef5SSo1pMCQSrv8v47nyEov1Q9UYlh9z9QwpuortnYUDjbqLmsL/H0VzDbeSi/M4pO5sgCzpp8CIxq4ZpKco1r+SoxvKa8r/MmxHGy5Kp84l5hrwxPb0jB8cxoScoofzc82S3hiWzrWXmIwTNUTA2GifzilRYRGAIrK+RNJyrNhWbx8ss0rbQKhYnkk8oCYoSNk291Tj2P9n8c81BvvddMiOq30NqFVIDRK9/3dvtQ6EGEFJuEZbBJGbknDV6dzcCTVjIUnchC3OhlrLxVeVSJSp4Da4W3NJgFP/8FgmKonBsJE//BkWsTnf+fAVGDgpra/Eg83dM+oElFJolq0wLmY5rK2gF+W40iq2UM98k7fnM5Fljl/NDhUK+CJJu79uw3WKDDjriBZm00CJu3JQq/1N/DG/izctMhH7xUC8FxzfxwfHo2zD8fg7+ExtxboKbCP9Z9g+I9ElmWj6oWBMNE/hHTHihGVM1EuzWjDUodC/C+3DnDrqBJRSfTDHpNtD0nZj+nrjyOdy/sCAHItzvm5zzYPQIDjcKsbPN7EH3PiglGad4g7ItTYel8k5nQKQZ0AFQRBQLSfEm/eGYRF3UOdguFnt2fghoGvMVUfDISJ/uGpEeFPj+cgz5o/ghOhETG6sXsm2xCVVnCHzkiLbmDfVkDCY6fXYuyfGcwXBjDnyE0kGfKT+v1UAp5z0yS5wjzXIgDf9A6DVln440FqAXM7BWPLvZFoF1F4BYuHG/lhoUMwnGIQMX5HBsurUbXBQJjoH04jwuHuD4QTc21OOYaP1bJCp+JoMHmYIMDfYVT40eRdOHfhKh74NRVJedV31PBYmtlpNPjpZv4I0xURlbrJ4Hp6/DwgEl2iNWgQqESbMDU6R2swsWUA9g2NxjPNS16G+ZFGfnitXaCsbfM1ExafzC3iCKKqReXpDhB5C8FxVblKGBH+8Eg2Ct5prumnwNAYq9uvS1Qa1g49YIuuA2XyFQCAWrJh8uWf8aLuKfRcl4LPu4WiXy1ttVrwxSZKeGl3JgoOitfyU+J1h2CysnSI0mDjoIqlcb3eNhDbE03Ym5KfAz79YBa6xmjQNty19ZCJvA1HhIn+4Zwa4d4c4fNZVvzHYWWo19vJ64QSeZRCCct9o2RNT1//A7HGG0g2iBi+OQ3d193AinN5SKsmucNfnMrF4VSLrO2jzsEIrITcYHdRKQR82TMUQZr8LzQWERj7Z0aJC3YQ+Trf/cslciVJciqf5u7Jch8czpaNKjUIVOLRxqwUQd7F2qUfxIho+7ZWsuKtS6vt23+nWzBuRwYarkhCp9XJeG57Ov7vUBaWns7F2ksG7Lhuwol0C7KrwApmW64a8faBLFnb4Ho6DIz1/XrfsQEq/KtLqKwtPuvWohtEVRlTI4gAIC8Hgim/bJCk1gABwW673J5kE366KK/Z+eadQVCzbjB5G5Ua5sFPQvfVHHvTE0nb8VHsfTjrV1O26+lMK05nFp3aE6oV0ChIhZ41dOhXW4u7IjU+Uyv7SKoZT2xLl315DdIImBMX4rE+udqD9fV47Jqf7E7Vf+Lz0KeWFkPq80s6VU0cESYCoHCYKCeFRQFuyns02SS8tCtT1tYqTI0hXEWOvJS1690Qa9Sxbysh4d8pq0tVvqugDJOEAzcs+OjYTQzYmIpmPyThk2M3kePlt98vZFsxfHMacgtUdxEAzO8aihi/qpXLNDsuGI2D5WNkL+7KxPF0SxFHEPk2BsJEcF5Vzp0VIz4+dhNns+SjZrM6BkNRjSYckY9RqmAa+rSsqeul3TjRMRsvtApA23A1yjOwm2oUMfNQNtr9LxmLTuTAJnpfya7TmRYM2ngDN4zyYH1WXDAG16t6X1791Qp81TMUmgLRwU2LhBGbU3ElhxN5qephagQRClle2U35wSczLPjk2E1Z2+NN/NC9htYt1yNyFdtdPWCr2xjKhHh7W4ONS/F/r80FAGSbRRy6YcblHBuu5tqQmGdDulFEpllEcp4NV3JtKGrgN9UoYtr+LGy4bMCSnmFeM8p6LM2MIb+lIc0k7/iLrQLwfIsAD/XK/dqEa/Beh2C8XiA/+HqeiIc2peHXeyMRqi1+DO1arg2Xc6zIsUgwWCW0CVejXiDDDfJO/M0kAqBwLJ0W6vpAONss4tntGbJgIFqvwLt3uS8XmchlFAqYh42Fft4Ue5Pq7wNQHtsHW5s4BGkU6F1LV+ThNlFCYp4Nu5PN2HzViN+uGJ2WAt6ZZEa3tSn4d4/QYs9VGY6kmjH4t1TZEsrArbq7jkscV0XPNPfH+WwrvjiVX0/4TJYV3dem4JMuIbi7tvz1uWGwYc0lA344n4eDN5zTKEY01OODjsGIYFkc8jIMhIng/sU0zDYJT2xLx98OeXYfdgpBSAmjK0TewtamI6zN2kF1+oi9TbNiEQwt2wPK4j9OlAoBdQJUGBmgwsiGfsg0ifj87xwsPpmDnAK5t6lGEcM2p+HTLiF4vIlnVlg8mWHB0E1pTkHwmKb++Khz9UhjEgQBH3QMxvU8G9Yl5E8kvpprw/DNaehVU4umwSpolQJ2JJlwJNWC4hJbVp43YMtVE+Z2CsawBpx4R96Dn8BEAISMQibLuYgkSXhxVwa2JZpk7YPr6fBAXc+OehGViSDA/Mh4SAUCQWXiJaj+3FDmU4VoFXirfRAODotGD4fUIFG6NUFr3rGbkCp5qd/zWVY8+Fsq0h3SISa2DMDH1SQIvk2pEPBFjzB0jnZeVOOPRBO+OJWLf/2dg8MlBMG3pZtEPP1nBv53Ia/knYkqCQNhIhSSGuGiQPimRcTYPzPw/Xl5qbQ7I9RY2C20Wq3IRVWDWK8JrF37y9o0q74G8nKKOKJ4MX5KrL4nHNPuCHSacPfuoWxM258FsZKC4aQ8Gwb/looUgzwIfqlVAP6vQ1C1/HvVqwT8dE84JrYMKNOEyLbhavSpqXWqQAEAr+3NRLq5kIOIPICBMJGbFtM4lWFBn/U3nOoF1w9U4od+4fD34ZWoqHozD3sakib/bobiZiY0a5eV+3xKhYAp7YLwn95hTisrLj6Zi+e2Z8Bsc28wnGsR8fCWNFzNla+Q90xzf8y4q3oGwbf5qRR4r2MwttwbiVZh6iL3axOmxjvtg3BseDT+fCAKq/pHYPeDUXinfZCsCkWGScJHF7h0M3kH5ggT5WRBsOQPT0g6PeBX/hnhkiRhyelcvHMgGwaHD+9wrQI/3ROBSD0njJDvksIiYRk0Epo139rb1Jt/gqXHIEi16pX7vPfW1WPVPRF4+Pc0ZBfIz/3xggHpJhHf9g5DgBu+QIqShOe2Z+BImjyH/9HGfpgTF1ytg+CC7ozUYPsDkTiaZsH5bCsSc23INItoGqJG75paRBXyvqZWCHi1TSAUAGYcyra3b05VYeNlAwZVgVX5yLdxSIqqPVcupnE9z4aHNqfhtb1ZTkFwi1AVfrs3Ag2C+P2TfJ950MOyOyeCzQbtf/8FVDCNoUuMFhsHRiJGL/94+v2aCYN/TUWa0VbEkeU3/WA2fr5slLXdU1uLz7qEVKuc4NJQCALuiNDgoQZ+eLF1IN5pH4yRDf0KDYILmvhPvemCJu3JxE0vX0yFqj4GwlTtCQ75wWI5S6ddzrGiz/oU/H7N5PTYqEZ+2HJfJBoFF31bkcinaPUwPTJB1qQ6+RdU+/+o8Klbhanx672RaBAoD64OpVowYKNrF3ZYeCIH8/+W5ze3CFXhq15hPrP8sy9QKQTM7xoCZYEf6fU8Ed/Fc+IceRYDYar2nCpGlKN0WqZJxIjNabieJx/dCFQLWNgtBAu7h8JPxT83qlpsHXrC2uJOWZtmxQLAWPHgpl6gCr/dG+k0ihifZUX/DTewO8n5C2dZ/XQhD2/sz5K1ResV+KFfOAKZw+9ybcI1mNhSnnb29encSq8MQlQQ/9Kp2nOuGFG2EWGzTcJjW9NwOlM+StU1RoOdg6MwqrFnaqESuZ0gwPTYS5CU+SO3ioxUaH5a6pLTR+qVWD8gwqm8WmKeiEG/pOLlXRnINJXv1vqGBAOe35EhawtQCfihXzjqBDB9yV3GtQyAqsCo8JksK3YmsYQEeQ4DYar2nCtGlG1E+PW9mdjh8Eb+YD091vWPQF0uK0pVnFSzLiz9R8ja1Jt/guLcCZecP0ijwI93h+PBes6Tqr45m4d2/0vC2weykHCzdOkSoiRh9uFsPLo1XbbKo0oA/tMnDO0iWM3AnWL8lLjXoX760tO5RexN5H4MhKnaK3SyXCmdzbTgm7Py28BxURos6h4KJfMLqZowD34MYkSMfVuQJGi/mgtYXDPSp1UK+KpnKMa3dL67kmmWMP/vHNzxUzIGbryBj4/exMmbChit8tvtNlHClqtGDNuUhtlHbjqdZ2F3zy/rXF2MaSpPj1ifYEBynusnQRKVBoerqNpzGhEuQ47wF6fkIxn1ApVY3jcMehWDYKpGdH4wPTUZ+rmT7U3KxEvQrP8O5qFPueQSSoWADzqG4N5YPV7alYlz2fIRYFEC9iSbsSfZDEAH5bFENAxSIUyrgFmUcC3XhmSDcxqFUgA+6hSCEQ257G9l6VFDg7p6EQmGW2NxVglYdjYXr7UL8nDPqDriiDBVb6IIwXFEuJRVIzJNIlack48Gv3VnEMIdVwQgqgZsre6CpftAWZv65/9CcfG0S6/TNUaLnYOjMO2OQIRqi/7CaZOAs1lW7E0x469US6FBcIROgbUDIvBUM+bxVyZBEDAsRv5F5tuzebCJnDRHlY+BMFVrws1MCLb8N2TJzx/Ql25kaNnZXOQVuP1aw0+BwYXkMRJVF6ZHxkMMDrNvCzYbdAveLffyy0XRqW6tRHdyRA3M7xriVFmiNDpGavDH/ZHoFqMteWdyufuirdAXqKV2NdeGvSmcNEeVj4EwVWvlnShnFSV86ZAW8UzzAKiZF0zVmX8gTE+8ImtS3EiEbuncCi+0URi9SsBjTfzx5wNROD48Gp92CcF9sTrU0BZeSSJAJWB0Yz9sHBiB3+6NQG1Wh/CYQBVwn8OkuXWXDEXsTeQ+fBegak1IK99EuZ8TjLiamz+5Q6cEnmzCHEMiW/vuMPd9EJrf19jbVAf+hGrrOlj7DnbbdesEqPBkUxWebOqP+Ph0RNdtiPgsK0w2CVqlAK1SQMMgFfP3vcgD9fT48UJ+8Ls+wYBZccFczY8qFQNhqtYU6Y41hEsXCC89Ix8NfrihH8KYG0wEADA/PA7KcyegTIi3t2m/mw8pIga2tnGV0ocgjQLtI1kKzZv1raWFn0qwp5gl5ok4dMOCDlF83ajyMDWCqjXn1IiSJ8oZrBL2JstXtXquRUARexNVQxotjOOnQ9Ll58wLNit089+G4vRRD3aMvImfSoF7ajukRyQwPYIqFwNhqtacKkaUIhA+eMMMc4EUxNgAJZqHln2yDlFVJsXUhnHsFEgFbnMLFjP0n0yD4vxJD/aMvMkDDnnCay8ZuOQyVSoGwlStlSc1YleSfDS4K2edExXK1qEXTI+9JGsTjHnQz3oJ6i2r3TKBjnzL3XV0KJhVdjnHhqNpFs91iKodBsJUrTmOCJdmMY3dyfISP12imc9GVBRr3wdhGv6MrE2wWKD9z2fQ/ettCMnXPNQz8gaBagX61GJ6BHkOA2GqvkQbhIyyLaZhtkk44FDrknVIiYpnue9RmB94zKld9ddO+L/+KHQfvQbVni0QEhMAm7WQM1BV5lh/fX2C0UM9oeqIVSOo2hIy0yGI+cm+UkAQoNUVcwTwV6oZBlv+7dyafgrUC2S1CKKSmIc9DbFWPWi//hiCUb4io+r4AaiOHwAASGo1pJAISAFBkPyD/vlvIKTAEIi160Gs1xRSRAzAEltVxoA6OqiEW0stA0B8lhXnsixoFMy5F+R+DISp2irPYhpOaRExWgj8QCYqFWunvrDVbwbdov+DsoillwWLBcKN68CN60WeRwoIgvWOrrB27gtb8zsABb+M+rJgjQJdY7T483r+/ItfrhjxAgNhqgRMjaBqyyktohQVI5wmykUzLYKoLKToWjC89TmMz0yFrUHzcp1DyMmGescv0H84GX6vjIB6/X9dvowzVa4BdeR34369wvQIqhwMhKnaUpRxVTmrKGGfw4hw1xhOlCMqM5UK1m4DYJi+CHkzFsM8cCSsLdtDDA4t86kUmWnQ/m8J/CeNhGbVUiD3phs6TO42MFYeCO9NNiPDVPhS2USuxNQIqrbKmhpxLM2CHGt+fnCkToHGwfwTIqoIsX4zmOs3y2/IvQnhZhaE3GwIOf/8y82GcCMJyoR4KBLinXKMAUDIy4Vm7TKot6xBZOf+QL26gJpfVH1FvUAVmoeocCrz1mRJmwRsvmrEiIZcup7ci5/iVG051xAuPjXCMS2iS4yG+cFEruYfeGtyXFGP26xQnjwM1d4tUB3cDsEoL7Ul5Gaj9pYfIR7ZDvPQp2Ht3A9Q8OanLxhQR4dTmfkpLr9eYSBM7sd3B6q2nEaES6gh/FeqvMh7Z+YHE1U+pQq21h1gemYacuethGnoGEj+QU67KVKTofvyA+inPwvlPxUpyLs55glvuWaEReSiK+ReDISp2hLKmCN8NkseCLcJ44xmIo/yD4Rl8OPInfc9TMOehqRzHj1UXj4H/UevQffhJCgunfVAJ6m07orUIFybH5ZkmyXsTjIXcwRRxTEQpurJaoWQlSZrkkIjitzdJko4ly0v9N80hJlFRF5B5wfLA48hd+5ymO8eBrGQcmqqE4fgN/1ZaD+fAcX5kx7oJJVEqRBwj8Oo8MbLXGWO3IuBMFVLQlYaBCn/lpsYFFrsxJrLOTaYbPnb4VoFwnWsXUrkVYJCYB79Ak49/y4scX0K3UV94A/4vTse+v+bANWuTYCJgZY3GegQCG+4bIQkMT2C3IdDWlQtCWllmyh3xiEtoglHg4m8ljksCqbx78AycAQ0K7+E6uRfTvsoz52A8twJSN/qYG3fHdb23WFrcSfgF1CuawoZqVCcPwXlhZNQJF8D8nIg5OXcymmu3xRikzawNW0DKSS8ok+vSutbSwudEjD+M/BwNdeGo2kWtItgBRByD36aU7WkcAqES8gPznRIi2DZNCKvJ9ZvBuPrH0N5fD80K7+E8sp5p30EkxHq3Zuh3r0ZklIJsWEL2Bo0h1ivKcQ69SGGRAD+gflLOlutEFKvQ5F0FYprl6C8cAqKC6egSL/hdO7blOdPAltWQxIUsPa8F6YRz946JznxVyvQu6YOvxRYUOPny0YGwuQ2/DSnaklIT5ZtixHRxe5/JkseCDcJ4UQ5Ip8gCLC1iYOhVQco/z4A9W//g+rvwqtICDYblGePQ3n2uKxdUqkBpRKwWiDYbIUeW6quSCLUf6yH8shumB5/Gbb23ct9rqrs/roOgXCCAW/d6VwZhMgVmCNM1ZJTakR48YHw2Ux5agQnyhH5GIUCtjZxML42F7mzvoV50CMQi5kgW5BgtUAwGSsUBMu6kpkG/b/ehuZ/S1xyvqpmYKweygIl2k9nWnHOIT2NyFX4aU7VkiI1SbYtFhMIS5LkPCLM1AginyXVrAvzyOdgHj4WyjPHoDy8G6pj+6C4frn851SrIcY2hq3hrbQKKSgUkp8/hKwMKOP/hurgn1CkJMqO0az/L6SAIFgGjKjoU6pSQrUKdIvR4s/r+YsY/ZxgxMtteCeOXM/jI8JLlixBmzZtEB0djZ49e2L37t3F7n/ixAkMGjQIMTExaN68OebMmSObUbpu3ToMGTIEDRs2RO3atdG3b19s3LjR6Txr165FXFwcoqKiEBcXh/Xr17v8uZH3KsuIcLJBRLY5/3fMXyWgtj8rRhD5PIUStuZ3wDxqAvJmL0Pux9/DOH46zIMegbVle4jRtQutTSyGhMPWrC0sPe+FafSLyJu+GLmLN8LwzkKYH30B1q73wNa6w6184zu7wjzyOeS9/zXM94+GpJS/d2hXLLxVvYJk7qsrrx7xM8uokZt4dFhr1apVmDp1Kj7++GN06tQJS5YswfDhw7F3717UqVPHaf/s7GwMGTIEXbp0wdatWxEfH48JEybAz88PL7zwAgBg165d6NGjB9566y2EhoZi5cqVGD16NH7++Wd06dIFALB//36MGTMG06ZNw/3334/169fjySefxG+//Ya77rqrUn8G5BkKhxxhqZhV5c44TJRrHKzi0spEVZAUEQNrRAwQ11v+gMkIiCKgVgNKVf7EubLQaGF+aCysd3SB/sNJsqWhtUtmQwoOg60VP39uuzdWj9f2Ztm3D96wIDHXhpochCAX8+iI8IIFCzBq1Cg88cQTaNq0KebOnYvo6GgsXbq00P1//PFHGAwGLFq0CC1atMDgwYPx0ksvYeHChfZR4Tlz5uCVV15B+/bt0aBBA0ydOhXt2rXDhg0b7OdZtGgRunfvjsmTJ6Np06aYPHkyunXrhkWLFlXK8yYPy8uBkJdr35TUakiBIUXu7riiHEunEVUzWh2g9wNU6vIFwQWIDVvA+OJ7tybg/UMQRWj/PRvIvVnRnlYZNf2VuCtSngqx5hJHhcn1PBYIm81mHDlyBH36yIue9+nTB/v27Sv0mP3796Nz587Q6/X2tr59++L69etISEgo8lo5OTkICQmxbx84cMDpun379i3yulS1OJdOiwYURf8pOJdOY54aEZWfrWV7GJ97E1KBoFqRmQrt8s892Cvv80BdvWx7+bk8D/WEqjKPDW2lpaXBZrMhMlK+kEFkZCRSUlIKPSYlJQU1a9Z02v/2Y/Xq1XM65t///jcSExMxcuRIe1tycnKZrntbfHx8sY/7iqryPMorKP4YGhbYztUH4lwxP5PD17UA8m/HBebdQHx8UpH7u0J1f418AV8j7+b1r09oLdToMhAxu/LnsKh3/obLtZogu3EbD3as8pT0Gt0lCFBABxG3vjD8nW7Bz4fPoWkAV5qrLF7/d1QKjRs3LvZxj9/jdcy1lCSp2PzLwvYvrB24NSHunXfewVdffYXY2NgKXRco+YfpC+Lj46vE86gI1eUTsm1dnXrF/kyuHroOQLRv92peB43dWEeYr5H342vk3Xzm9an3MmwJp6C8etHeVP+35cjreU+VX3CjNK9RYwB9E1Ox+Vp+9Ygdpgjcd0eIeztHAHzo76iCPJYaER4eDqVS6TQKm5qa6jRae1tUVFSh+wNwOmbt2rV4/vnnsXjxYgwaNEj2WHR0dJmuS1WLIs1hMY1iKkZkmUUkGfKDYJUA1A/y+PdHIqoK1BqYxk6FVCA1S5GZBi3rC9s92thftv3jBQPMNo4Ik+t4LBDWaDRo164dtm3bJmvftm0b4uLiCj2mY8eO2LNnD4xGo2z/GjVqoG7duva21atX47nnnsPChQsxePBgp/N06NChTNelqqUspdMc84MbBqmgVrBiBBG5hli/KSz3PSprU21bD0WBUeLqbEAdHUI0+e+56SYRvxZYdY6oojxaNWLChAlYvnw5li1bhjNnzmDKlClISkrCU089BQCYOXMmHnjgAfv+Dz30EPR6PcaPH4+TJ09i3bp1+PTTTzF+/Hh7WsNPP/2EZ555BtOnT0eXLl2QnJyM5ORkZGRk2M/z/PPPY/v27Zg3bx7Onj2LefPmYceOHRg3blzl/gDIIxxHhIsrnRbPihFE5GbmBx6DGF3Lvi1IIjTfs4oRAOhUAoY3kNdy/o6T5siFyhwIb9q0CaIolrxjKQwdOhSzZs3C3Llz0b17d+zduxcrV6605/MmJSXh4sX8b8XBwcFYvXo1rl+/jt69e+O1117DhAkTMHHiRPs+S5cuhdVqxbRp09C0aVP7v9GjR9v3iYuLw9KlS7FixQp07doV33//PZYuXcoawtWEUIbUiMs58iVVGwQyECYiF1NrYBrxvKxJdXw/lMdYyQgARjWWB8JbrhpxJcdaxN5EZVPmT/WRI0ciMjISw4YNw8iRI9GuXbsKdWDs2LEYO3ZsoY8VVte3ZcuW+OWXX4o8X8F6wcUZPHhwoWkTVMVZrRAy0mRNUljRueGOgXBsIIu5E5Hr2dp3g61ZWyhPH7W3aVYsgqFl+1uLeFRj7cLVaBGiwsl/UtVsEvDR0Zv4rGuoh3tGVUGZR4S///57dO/eHcuWLUOfPn0QFxeHTz75BFevXnVH/4hcSshMhSDl39EQg0MBjbbI/R1HHer4V+8PJCJyE0GAadREWW1hZeIlqP742YOd8g6CIGBcywBZ23fxebh0k6PCVHFlDoT79++Pr776CmfOnMH8+fNRo0YNvPfee2jbti3uv/9+fPfdd7h5k6vjkHcSUh3yg8OKTosAgCu58hHhOgEcESYi9xDrNoa12wBZm3bVUq44B+CRRn5oUOCOnFUCPjzCnwtVXLknywUEBODRRx/FmjVrcOLECcyYMQMZGRl44YUX0LRpU4wdOxa///67K/tKVGFOE+Uiig6EbaKEqzkMhImo8pgfGgtJq7NvCznZ0Kz7jwd75B1UCgFT7giStX1/Pg/nHCY0E5WVS6pGWCwWmM1mmM1mSJKEwMBA7NmzBw899BC6dOmCv//+2xWXIaowIV1eOq24iXJJBhHWAuUqw7QKBKg9WmiFiKo4KSQc5ntHydrUm1dBSGb64UP19WgSnJ+eJkrAzEPZ9oW1iMqj3J/qWVlZ+PbbbzFo0CC0a9cOc+fORYsWLfD999/j5MmT+Pvvv7FixQrk5ubihRdecGWficqtLKXTnPKDORpMRJXAMnAkxLD89ybBZoX2hy882CPvoFQImNpOvuLe+gQjFp/M9VCPqCoocyC8YcMGPP7442jatClefvllWCwWzJ07F6dPn8Y333yD/v37Q6lUQhAEDBgwAJMmTeKIMHkNxxxhsZgcYaeKEQyEiagyaLQwD39G1qQ6tAPKU4c91CHv8WB9PdqEyZe4f+tAFrZfNxVxBFHxyhwIjx49Gn/99RcmTJiAAwcOYPPmzRgzZgxCQkIK3b9ly5YYPnx4RftJ5BJOq8oVkyN8hfnBROQh1k59YWvQXNamWbEQcFEdf1+lEAR81SsUQer86ho2CXhyWzpOZjBfmMquzIHw6tWrcfz4cbz99tto1KhRifu3b98eCxcuLFfniFxKkqBId1xMowypESydRkSVRaGAadQEWZMyIR6qXb95qEPeo3GwGl/2DEXBxe7TTSJ6r0/BghM5EJkzTGVQ5kD4xx9/xKFDh4p8/NChQ5gwYUKRjxN5TO5NCEaDfVPSaIGA4CJ3Z2oEEXmS2LgVLHG9ZW2a/y0BjFxieEAdPabdIc8XNtmAN/dnYeDGVPx2xciAmEqlzIHw8uXLZcseO0pISMCKFSsq1Ckid1CkJsm2pfBoQBCK2Js1hInI88wjnoOkzs+JVWSmQbPxew/2yHtMbhuIx5v4ObXvSzFj5JY0dF6dgh/P57GqBBXL5bWg0tPTodUWvVIXkacINxJl22JUzSL3lSTJKTUiNoCpEURUuaSIGFj6j5C1qTd+D+H6ZQ/1yHsoBAH/6hqKJT1DEaxxHtQ4k2XFM9szcM+GGzh4w+yBHpIvKNUn+65du7Bz50779vr163HhwgWn/TIzM7Fq1Sq0atXKdT0kchFFynXZthhZo8h9bxhFGAsMCAephULfaImI3M1836NQ7dgIRVYGAECwmKH7chYMb80HlPyC/lADP3SO1uKV3RnYdNW5esSBGxb0+/kGXm0TgLfvDIJQzJ1Aqn5K9Re0Y8cOzJkzB8CtNb/Xr1+P9evXF7pv48aNMWvWLNf1kMhFFA4jwlJk0SPCjhUjagco+eZJRJ6h94N55DjovvzA3qS8cArqn5fDMvhxD3bMe9TyV2Ll3RE4kmrG5ydysPqiATaHjIh5x3KQbZbwYadgKPh+Tv8oVSD8wgsvYMyYMZAkCc2aNcNHH32E+++/X7aPIAjw8/ODv7+/WzpKVFGC44hwVNEjws6l0zjqQkSeY+1yN6yHdkB1aIe9TbP2W9jadoJYr4kHe+Zd2kVosKRnGKa1s+Ltg1nYeNkoe3zJ6VzkWSXM7xoCpYLBMJUyEPb397cHuEePHkVERAT8/JwT1Im8WVlGhC875QdzohwReZAgwPjkJPjF/w1F9j8pEjYbdAvfRd47C4GAIA930Ls0DFZhed9w/JFoxNN/ZCDNlF9/efm5PARrBMyKC/FcB8lrlHmyXGxsLINg8j2iDYLD8spiZEyRuzuOCMf6MxAmIg8LCoHpqUmyJkXyVej/9TZg4WSwwvSqqcOGQRGI1svDnUUnc7HtmrGIo6g6KXFE+L777oNCocCqVaugUqmcUiIKIwgC1q1b55IOErmCkH4Dgi0/uBUDQwBd0V/oLjuVTmNqBBF5nu3ObrD0vBfqPzfY25RnjkK7dC5Mz75RbEnI6qpZiBobB0bigV9TcS0v/719/M4M7H4wGqFalxfQIh9S4qsvSRLEAks6iqIISZKK/SdW8yUgyfsobsjzg6Vi8oMB4MpNpkYQkXcyPfYSbE3ayNrUuzdD88NigDVzC9UwWIUlvUJRMC34ep6ISXsyWWe4mitxmGvDhg3FbhP5AiHFoYZwMfnBkiRxMQ0i8l5qDQwv/R/83p0ARfJVe7Pmlx8g5OXC9OQrgILvWY46R2vxcusAzDuWY29bddGAwfX0GFxP78GekSfxfgBVC04jwsXUEM4yS7hpyR8h0CsFROj4p0JEXiQgGIZJsyE5TJJT//kztAv/jznDRZjaLghtwtSytncOZMHkWGuNqo0yf7qfOnXKKf93+/btGDp0KPr06YMFCxa4rHNEruI0IlzMqnKOo8GsIUxE3kiKrg3D5LmQAoNl7eoDf0D/4SQgO9MzHfNiGqWAL3qEQlXgLT0hx4alp3M91ynyqDIHwjNmzMB3331n37569SpGjRqFo0ePIi8vD2+//TaWL1/u0k4SVVRZRoQTHQLhWqwYQUReSqzfFHlv/AtiWKSsXXn2OPxmPgfFFedVYKu75qFqPNVUvubB3KM3kWni/KbqqMyB8LFjx9ClSxf79sqVKyGKInbs2IG9e/eif//+WLJkiUs7SVRRjjWEi1te2TEQrunHQJiIvJdUsy4Mb30OMaaOrF2Rmgz9exOgPLzbQz3zXq+3C0RAgWHhdJOIz47f9GCPyFPKHAinp6cjPDzcvr1582Z0794dNWveutXcv39/nDt3znU9JKooQx6Em1n2TUmphOQwelJQYh4DYSLyLVJ4NPLeXgBriztl7YLRAN1nb0K9YQUrShQQqVfipdYBsrZFJ3NwzWEghKq+MgfCkZGRuHz5MgAgMzMTBw8eRO/eve2Pm0wm1/WOyAWc0iIiYoqdUe0UCDM1goh8QUAQjJM+hKX3A7JmQZKgXfkFtP+eDVitRRxc/YxvGYCYAgttGG3A/L85KlzdlDkQ7t27N7788kt8/vnneP755wEAgwYNsj9++vRp1KpVy3U9JKogwSktouiJckAhqRH+rBhBRD5CpYLpyVdheuwlSAr5e5d612/QfT6dFSX+4a9WYEo7edWNZWfzkGrkqHB1UuZP+HfeeQfNmzfH22+/ja1bt2LGjBmIjY0FABiNRqxZswY9evRweUeJyqssE+UA50C4BlMjiMjHWPoNgXHSh5D85Lf/VYd3QffZm4CJywsDwKjGfqjhlx8K5VklLD7JChLVSblSI3755RckJCTg6tWrmDBhgv0xSZKwbt06TJ061aWdJKqIspROA4DreawaQUS+z9bqLuRNX+T0nqc6fgC6T6YBZqYyapUCJrSUf1n48lQOss2sIFFdlPueb1BQEDQajaxNr9ejdevWCA0NrXDHiFzFcUS4uIoR2WYR2QUW09AogHCuQ09EPkqKqQPDG/+CWCNW1q46dRi6Rf8H2Jgz/GRTf4Rq8ytIZJslfH2Go8LVRYlLLBfGZrNh69atuHTpEjIyMpzW6RYEAa+//rpLOkhUUY6l04pLjXAcDa7pz8U0iMi3SaERMLzxGXQfTobyynl7u+qvndAu+wymJ18FqvH7XIBagedbBGDW4fyJcgtO5OD5FgHQKqvvz6W6KHMgfOzYMYwePRpXr151CoBvYyBMXkO0QbiRJG8qQyDM/GAiqgqkoFAYpn4C/ayXoLx60d6u/mM9pJAwmIc85cHeed6zzQMw/3gOcqy34poUg4g1lwwY2dDPwz0jdyvzPd/JkycjJycH//nPf3Dx4kVkZGQ4/UtPT3dHX4nKTEhNhmC12LelwGDAP7DI/R1rSDI/mIiqjIAgGCfNgRgWJWvWrPkWql2bPNQp7xCqVWB0E3nQu+RUjod6Q5WpXCvLvfTSS7j33nsREhLihi4RuY7i+mXZtmOenCOuKkdEVZkUFgXDa3Mh+cvLhmmXzoXi7DEP9co7jG0mX3b5wA0LjqSy1FxVV+ZAOCoqCipVuVKLiSqd4voV2XaJgTBTI4ioipNq1oXh1VmQ1Gp7m2C1QP/ZWxCSr3mwZ57VKFiNPjW1srYlpzlprqorcyD87LPP4vvvv4fFYil5ZyIPcxoRjqlT7P6JefKSOVxVjoiqIrFRS5jGykudCjnZ0H/6BpBbfVdXG9tcPir8vwt5yDCxlFpVVuah3Zo1a0KlUqFz584YPXo0ateuDaXSOVgYMmSISzpIVBFOgXDNsqVGMEeYiKoqa6e+MF2/Au2ab+xtisQE6BbMhHHSbEBZ/e7+9q+tQ50AJa7k3PosMNqA/57NxQuti55bQr6tzL/lTz/9tP3/Z86cWeg+giAwECavICRVLEeYqRFEVJVZHnwCiqQrUO/93d6mOnEQ2v/Oh+nxl6tdWTWlQsCYpv6YeSjb3vbN2VxMbBXAUppVVJkD4fXr17ujH0Sul3sTiqwM+6akUkOKiClyd6NVQlqBW2AKAYjWczENIqrCBAGmp1+H4sZ1KM+ftDert66FGF0LlgEjPNg5z3i8iR9mHc7G7cXlzmfbcDTNgnYRmuIPJJ9U5kC4W7du7ugHkcs5pUVE1Sr2Vl+SQT4aHKNXQKXgCAARVXEaLYwvvQf9zHFQpCXbm7UrFkLS+cHa6z4Pdq7yheuU6Fdbh42Xjfa2VRcNDISrqHIPdxkMBuzevRtr165FamqqK/tE5BKKJHnFCKmE/GDHGsJMiyCi6kIKDoPxlVmQdPJautpvPq6WNYaH1dfLtlddNEAsYhEx8m3lCoQXL16Mpk2b4r777sNTTz2FEydOAADS0tIQGxuLZcuWubSTROWhSKxgDWFOlCOiakSs0wDGF96FpCpQVk2SoP33bKi2/+LBnlW+AXV08FPl3xG8mmvDgRTWFK6KyhwIf/fdd5g2bRr69euH+fPny5ZZDg8PR+/evbF69WqXdpKoPMpaOs1xeWUupkFE1Y2t1V0wTpwJqUA1KEESoftqDjQrFgKirZijqw5/tQID6uhkbT9dNHioN+ROZQ6EFyxYgP79+2Pp0qUYOHCg0+Pt2rXDmTNnXNI5oooo66pyXF6ZiAiw3dEFxuffhiTIQwTNryuhmzcNQvoND/Wscg11SI9Yc8kAm8j0iKqmzIHw+fPn0b9//yIfDw8PR1paWoU6RVRhViuElERZk1ijpMU0mCNMRAQAto69YBz/DiS1fIKY6vh++E19DOqfvwMsVTtVoF8tHYLU+ekRKQYRO5NMHuwRuUOZA+HAwEBkZWUV+fj58+cRERFRoU4RVZSQeh2CzWrfFkPCAb+AYo9xSo3giDARVWO2jr1gePNfEEPkn+mCyQjtj/+G32ujoFm1FEJqkod66F46lYB76zqPClPVUuZAuEePHvjuu+9gMjl/K7p27Rq+/fZb9OvXzyWdIyovp4lyJeQHA1xVjojIkVi/GQwzv4CtYQunxxQZqdCsXQa/yY9A//6LUG/8HoJDtR5f55gesS2RI8JVTZnrCL/11lvo27cvevXqhQcffBCCIGDz5s3Ytm0bvvnmG6jVarz++uvu6CtRqTmVTishP9gqSkgyyNeTj9EzECYikkLCYXhrPlR//Azt/76CkJste1yQJCjPHoPy7DFof1gMsUYsrHd0hfWOLhAbt/Lp1em6xmigUcC+uMalmzZcumlFvcDqt/x0VVXmEeEGDRrg119/RUxMDObMmQNJkrBgwQJ89tlnaNu2LX799VfUqlXLHX0lKjWniXIl1BBONogoOAciXKuATuW7b95ERC6lUMLaZzByP/wvzHcPhaTRFb3r9cvQbFwBv/dfgN8bT0K1bR1gMha5vzfzUynQMUqeJ739OkeFq5JyfaVp2rQpVq9ejczMTFy4cAGiKKJevXrMDSavUdYawswPJiIqhYAgmEe/CPOwp6HauxXqPzdAefF0kbsrEhOg+2YepB+XwDzkSVj6DgYUvvX+2qumDjuT8icG/pFowuNN/D3YI3KlMgXCJpMJP/zwA7Zt24aLFy8iJycHAQEBaNCgAfr06YMRI0ZAo+EShORhogjF1QvypjKWTqvpV+5FF4mIqj69P6y974e19/0QUpOgOrwbysO7oDx9BILNudawkJsN7X//BdWuTTA9NckDHS6/njW0eK/A9vbrJoiSBIUPp3xQvlIHwidOnMCoUaNw5coVSJKEoKAgBAQE4MaNGzh69CjWrFmDefPmYcWKFWjatKk7+0xULOHGdQjGPPu25BcAKTy62GO4qhwRUflIETGw3D0UlruHAnk5UB3fD9WBP6E8tAOCKJ97obx4GvoZzyGqzzCgUSOfyB++I0KNILWAbMut/LlUo4gTGVa0DlOXcCT5glINe+Xk5OCRRx7BjRs38Pbbb+PEiRNISEiQ/fett95CUlISHn74YeTm5rq730RFUlw+J9u2xZb8ZstV5YiIXMAvANa4PjBOnIm8j76H+d5RkHR+sl0EUUStLT9Cu3QuYLV4qKOlp1II6BqjlbX9meibOc/krFSB8HfffYerV6/ihx9+wCuvvIKaNWvKHq9ZsyZeffVVrFixAgkJCVi+fLlbOktUGsqEeNm2WLdxicc4LabBEWEiogqRwqNgHvEs8mZ9C2uHnk6Pq7dvhP7DyUDuTQ/0rmx61nQMhDlhrqooVSC8adMm9OnTB927dy92v549e6J379749ddfXdI5ovJwHBEWYxuVeIzT8socESYicgkpLBLGiTNheOk9SH7ySWbKM0ehn/sakJfjod6VTi+HQHh3shlmG5dbrgpKFQifPHkS3bp1K9UJe/TogZMnT1aoU0QVUZ5AmDnCRETuZbuzG/LeXggxSn5XWXnxNPTzpgIF5nZ4m6bBKsTo80OmXKuEgzeq9hLT1UWpAuGMjAxERUWV6oSRkZHIyMioUKeIyi07E4qMVPumpFJDrFm32EMkSWL5NCKiSiDVrIu86YuQU1s+QKGM/xu6T98EzN6ZciAIAnrUkI8K70lmIFwVlCoQNplMUKtLNztSpVLBbC79L8eSJUvQpk0bREdHo2fPnti9e3ex+584cQKDBg1CTEwMmjdvbl/U47akpCSMHTsWHTp0QFhYGMaNG+d0ju+++w4hISFO/4xGJr/7OqXjaHCt+oCq+OIoaSbRvmoQAASqBQSqWT6NiMgtAoJx/pGXnJZtVp06fGsCneSdKQedouWB8OFUBsJVQanLp126dAmHDh0qcb+LFy+W+uKrVq3C1KlT8fHHH6NTp05YsmQJhg8fjr1796JOnTpO+2dnZ2PIkCHo0qULtm7divj4eEyYMAF+fn544YUXANwK2sPCwvDyyy/j22+/LfLafn5+OHz4sKxNpyt6pRzyDU5pEXXLnh/MihFERO4lanUwTJoD/ZxJUCactber92yBWKseLPeP9mDvCndHhHxA8Eia91e8oJKVOhCeNWsWZs2aVeJ+kiRBKGVdwAULFmDUqFF44oknAABz587F77//jqVLl2L69OlO+//4448wGAxYtGgR9Ho9WrRogbNnz2LhwoWYOHEiBEFA3bp18eGHHwIA1q1bV+S1BUFAdHTxtWXJ9ygcK0aUIj+YaRFERB7gHwjD63Ph994LUFzPXw1U+78lEGvUhe2u4ifoV7YWoWqoFYDlnzuIV3NtuGGwIVLPzwxfVqpAeMGCBS6/sNlsxpEjR+wjubf16dMH+/btK/SY/fv3o3PnztDr9fa2vn374v3330dCQgLq1atX6usbDAa0atUKoiiidevWeOONN9C2bdtyPRfyHo6pEbZSjAgn5soLvtfgiDARUeUICIbhlQ/gN3M8hNxse7Pui/dhiFkIsXYDD3ZOTqsU0DJULRsJPpJmwd21+Znhy0oVCI8aNcrlF05LS4PNZkNkZKSsPTIyEikpKYUek5KS4lTD+PbxKSkppQ6EGzdujM8//xytWrVCTk4OFi9ejAEDBmDnzp1o2LBhkcfFx8cX+ZgvqSrPw5FgMaFtgVEFAIg3A2IJz/fvq2oA+be8dKYsxMenFn1AJaiqr1FVwtfIu/H18X4FX6OAIc+g0fJPIYi37tAJZiMU895A/NNvQtR4T9piA7UaRwp8Xmw5cx31DFYP9si9qsLfUePGxa8lUOrUCHdxTKMoKbWisP0Lay9Ox44d0bFjR/t2XFwcunfvji+++MKeVlGYkn6YviA+Pr5KPI/CKM6fhFBgkoUYXQsNW7Up8ThDUgaA/LI9rWtHonFj/6IPcLOq/BpVFXyNvBtfH+/n9Bo1bgyTUoTu20/sTbq0JLTYuR6mZ6d5zVLMvaRcrErKtG9floLQuHG45zrkRtXl78hjU+PDw8OhVCqdRn9TU1OdRolvi4qKKnR/AEUeUxpKpRLt2rXDhQsXyn0O8rzy1A8GnHOEa/izYgQRUWWz9hkMS7f+sjb17k1Q7fjFQz1y1i7cccIcK0f4Oo994ms0GrRr1w7btm2TtW/btg1xcXGFHtOxY0fs2bNHVuZs27ZtqFGjBurWLb5WbHEkScKJEyc4ec7HOS6tbCtlIOy0mAZzhImIPML0+Muw1awna9Mu+xRCYoJnOuSgeaga2gIfEdfzRKfBFPItHh36mjBhApYvX45ly5bhzJkzmDJlCpKSkvDUU08BAGbOnIkHHnjAvv9DDz0EvV6P8ePH4+TJk1i3bh0+/fRTjB8/XpYacezYMRw7dgzZ2dnIyMjAsWPHcPr0afvjs2fPxu+//45Lly7h2LFjmDhxIk6cOIExY8ZU3pMnl1OcPyXbFuuW7paOYyBci1UjiIg8Q6uHceIMSAXyggWLGbrF7wFWz5crUysEtA5zGBVmPWGf5tEc4aFDhyI9PR1z585FcnIymjdvjpUrVyI2NhbArcUxCtYlDg4OxurVqzF58mT07t0bISEhmDBhAiZOnCg7b48ePWTbv/76K+rUqYPjx48DALKysvDSSy8hJSUFQUFBaNOmDTZu3Ij27du7+RmT2+TlQHHlvKzJsVh7YbLNInKs+XnFWiUQpmVqBBGRp0i16sH0+EvQLZljb1MmxEOz+huYhz/jwZ7dcke4Bgdv5Aflh9MsGBirL+YI8mYenyw3duxYjB07ttDHFi1a5NTWsmVL/PJL8flCmZmZxT5e2prI5DuU507IJsrZatUDAoJKPC7RMT/YT1mmiZdEROR61m4DYDm6D+oDf9jb1BuWw9omDmLTkidBu1M7x4U1OCLs0zj0RVWC8uxx2bbYpHWpjmN+MBGRFxIEmJ58FWJIRH6TJEH35fuAIa+YA93vjgiNbPtwqsVewYp8DwNhqhKU8fJA2Na4dIGw4/LKzA8mIvISAUEwPTtV1qRITYbmxy891KFbmgSr4KfKv3N4wyg6fZaQ72AgTL7PanGaKGcr5YiwU+k0jggTEXkNW8u7YL5nmKxN8/saKE4f9VCPAFUhE+ZOZFTdRTWqOgbC5PMUl85CsOTnaImhEZAiYkp1rFNqBEeEiYi8ivmhZyBGyVeV1S39EDAZizjC/ZqHyKdYnc70fEULKh8GwuTzHPODbU1al3oVIsfbWRwRJiLyMlodTGNekzUpkq9Bs/prD3UIaBYqHxE+lcFA2FcxECaf5zxRrvQziq84BMKxAQyEiYi8ja35HbD0GSxrU//6IxTnT3qkP84jwkyN8FUMhMm3iaLzRLlS5gdLkoTLOQyEiYh8gWnEcxDD81eAFSQR2iUfApbKL1/WLEQ+Inw2ywqRlSN8EgNh8mlC0hUIOdn2bUnvD7F2/VIdm24SkVdgMQ0/lcDFNIiIvJXeD6anJsmalImXoFn3n0rvSpRegVBtfgpentV5YIV8Az/1yacpzxyTbdsatQQUpRvVvVLIaDAX0yAi8l621h1h6T5Q1qb++TsoEuIrtR+CIDiNCjNP2DcxECafpjxxSLZta9yq1McmOATCdVgxgojI65keGQ8xJNy+LYgitF/NBcTKHZFt7hAIM0/YNzEQJt9ltUL19wFZk63VXaU+/EqO/E0rNtDjK44TEVFJ/ANheuJVWZMy4SzUv6+t1G40c5gwd4ol1HwSA2HyWcr44xAMufZtMTAEYv1mpT7eMZ+LI8JERL7BdmdXWDr2lrVpfvoKQmZapfXBsYTaaS6q4ZMYCJPPUh7dK9u2tYkDFKX/lS4sR5iIiHyDedQESDo/+7ZgyIVm+YJKu75jCbWzWRbYRFaO8DUMhMlnqRwD4badynT8ZYfUiDoBTI0gIvIVUmgEzMOelrWp922F8u+DlXL9SL0S4QUqDRltznNPyPsxECafJNy4DkVign1bUihgLUN+MMDFNIiIfJ2l72DY6jaWtWmXfQqYTZVy/Wah8gGUk6wc4XMYCJNPUh3ZI9sWm7QG/ANLfXymSUS2Of8Wlk55qy4kERH5EKUKpidehVSg9KUi+SrUG7+vlMuzcoTv4yc/+STlsX2ybWvbzmU63nE0uLa/ijWEiYh8kNiwOay97pe1aX7+L4Tkq26/tmPliNOsHOFzGAiT7zEZoTx1WNZkLWt+8E2H0mlMiyAi8lmm4c9ADAq1bwsWC7TLPgPcvOyxY+UILqrhexgIk89RnvwLQoG15cWIGEg165bpHI4jwnUYCBMR+S7/QJgfHidrUv19AMoDf7r1so6VI+KzrKwc4WMYCJPPUe3bKtu2tu0ElDGtwbFiRCwrRhAR+TRrl7thbdZO1qZdsRAwGd12zXCdEhG6/FDKLDrXqCfvxkCYfIsxD6pDO2VN1o69ynwaxxrCHBEmIvJxggDTE69AUua/nyvSU6DZuMKtl20c7FhPmBPmfAkDYfIpqkM7IZjzv92LYVEQm7Qp83kcv7EzR5iIyPdJNevCcvcwWZt6wwoIqUluu2ZTx0CYE+Z8CgNh8imqPVtk29ZOfcu0mtxtziPCTI0gIqoKzIMfd5g4Z4bm+8Vuu15jhxJqHBH2LQyEyWcI2RlQnpCvGGTt3K/M58mxiEg3ifZttQKIYQ1hIqKqwS8A5ofGyprUB/6A4vQRt1yuSbDzhDnyHfz0J5+h2rcNgpgfwNpq14cY27DM53EcDa7lr4RSwRrCRERVhbX7QNjqNZG1aVcsBAp8hrgKc4R9GwNh8hmqPZtl2+UZDQYKyw9mWgQRUZWiUMD06AuyJuWls1Dt/d3ll6rjr4SuwDSTdJOINCMrR/gKBsLkE4Skq1CePyVrs3bqW65zXXEqncaJckREVY3YpDWsHXrK2jQ//hswm1x6HaVCQKNgeZ7wGS617DMYCJNPUP++RrZta9IGUkRMuc51LpuBMBFRdWAa/iwkZf5dP0V6CtSb/ufy6zBP2HcxECbvZ8yDescvsiZLz0HlPt05hzeoJg7f5ImIqGqQomvB0m+IrE2z/jsgO9Ol12GesO9iIExeT7V7MwRDrn1bCgyGtWPvcp/P8Q2qUTBzhImIqirzA49B8g+0bwvGPGh+/s6l13AeEWYtYV/BQJi8myRBvWW1rMnS635Aoy3X6QxWSVY1QgDQMIiBMBFRlRUQBPMDj8ma1FvXQEhLcdklOCLsuxgIk1dTnjoM5bVL9m1JoYClzwPlPt/5bCukAtt1ApTQq1g6jYioKrP0GQwxLNK+LVgs0Kz91mXnbxSsQsFPkoSbNhitUpH7k/dgIExeTb15lWzb1r47pLCocp/POT+Yo8FERFWeRgvz4CdkTaodv0BIuuKS0/upFKhTYOK1BOeJ2eSdGAiT1xJSk6A8vFvWZu43tELnPOuQt8X8YCKi6sHafQDE6Nr2bUEUoVm11GXnZ56wb2IgTF5LvXUtBKnASnJ1GkJs2qZC52TFCCKiakqpgnnYGFmTet82KK5ccMnpmSfsmxgIk3cym6D+Y4OsydJvCCBULJ+XFSOIiKova4desMU2krWp1/3HJed2HFhhLWHfwECYvJJq7+8QcrPt25J/YLmXVLafQ5KYI0xEVJ0pFDAPeVLWpDrwB4TEhAqfukmIw4gwV5fzCQyEyftIktMkOUuPQYBWV6HTXs8TkVNgFm+gWkC0nn8CRETVie2OrrDFNrRvC5IEjQtGhQtbXU6UWDnC2zEKIK+jiD8O5eVz9m1JEGDp+2CFz+t4m6pxsApCBVMtiIjIxwgCzA88LmtS7d0KIelqhU4boVMgRJP/mWKwSbiaayvmCPIGDITJ66g3yxfQsLXrAimyRoXP6ziDl/nBRETVk619d9hq1bNvC5IIzfqKjQoLgsA8YR/EQJi8ipB+A6pD22VtlruHFLF32Ti+IbFiBBFRNaVQwOKw2pxq9+YKrzbXmHnCPoeBMHkV9R/rIdjybyWJNWJha9HeJecuLDWCiIiqJ2vHXhBr1LFvC6II9eafKnTOpoXkCZN3YyBM3sNihmrbenmTC0qm3RafzUCYiIj+oVDCPGCkrEn9x8+AIbfcp3T8XDnDRTW8HgNh8hqq/X9AkZ1h35Z0frB07e+Sc+dZRVzJyR9pFgA0CGQgTERUnVm73A0xMMS+LRhyof5zQ9EHlIA5wr6HgTB5DfUW+SQ5S/eBgN7PJed2rB9cN1AJnYoVI4iIqjWN1qkqkXrTT4C1fAFs3UAl1AUiqxSDiEyTWPQB5HEMhMkrKM6fgvLCKVmbpd+DLjv/kTT57ammIZwoR0REgKXvg5DUGvu2Ii0ZqgN/lutcKoWAhkHME/YlDITJKziOBltbd4QUU6eIvcvucKpZtn1HOANhIiICEBQCazd5Gp76t5XlPp3jwhpnmSfs1RgIk+fl3oTqwDZZk+XuoS69xF+p8jei9pGaIvYkIqLqxtx/OKQCE7OVF89AcfF0uc7lmCfMEmrejYEweZx6zxYIlvxAVYyIga11R5ed32iVcCJdHgjfGcERYSIiukWqEQtbqw6yNvXWdeU6l1MtYaZGeDUGwuRxKocZupYegwCF6341/86wwFpguffYACXCdUqXnZ+IiHyfpc9g2bZq71Yg92aZz+OYGsEcYe/GQJg8SnHpLJSXz9m3JUEBa/cBLr3GoRvy/OA7I5gWQUREcra2cRDDIu3bgtkI9e7NZT5PI4dA+OJNK8w2qYi9ydMYCJNHqbZvlG3b2nSEFBbl0mv8leoYCDMtgoiIHChVsPS6X9ak2roOkMoWxAaqFajll3/X0SbdCobJOzEQJs8xm6DeI/+2bekxyOWXOewwUe4OjggTEVEhrD0GQSqQmqdMvATFmWNlPo9jnvAZTpjzWgyEyWNUB/6EkJe/lKUYFApbu84uvUa2WZTlZwkA2nFEmIiICiGFRsB2ZzdZm/qP9WU+j+NSy5ww570YCJPHqHb9Jtu2dr0HULk2SD2SZkHBm1pNglUIVPPXnoiICmfp84BsW3VwO2DILWLvwjV1CIRPZbCWsLdiREAeIWRnQHnysKzNPWkRDgtpcDSYiIiKYWt+J8SIaPu2YDFDdWB7mc7RMkz+WXOSgbDX8nggvGTJErRp0wbR0dHo2bMndu/eXez+J06cwKBBgxATE4PmzZtjzpw5kAoksiclJWHs2LHo0KEDwsLCMG7cuELPs3btWsTFxSEqKgpxcXFYv77stz6o/JQHt0OQ8tdft8U2hFSzrsuv4zhRjgtpEBFRsRQKWLvcI2tyvINZkuYhDotqZFlhYuUIr+TRQHjVqlWYOnUqJk2ahO3bt6Njx44YPnw4rly5Uuj+2dnZGDJkCKKiorB161bMnj0b8+fPx+eff27fx2QyISwsDC+//DLuuuuuQs+zf/9+jBkzBsOHD8eOHTswfPhwPPnkkzh48KBbnic5U+2TryRn7djbLddxXFGOpdOIiKgklq4OgfDpIxBSk0p9fIhWgdr+8soRzBP2Th4NhBcsWIBRo0bhiSeeQNOmTTF37lxER0dj6dKlhe7/448/wmAwYNGiRWjRogUGDx6Ml156CQsXLrSPCtetWxcffvghHn30UYSGhhZ6nkWLFqF79+6YPHkymjZtismTJ6Nbt25YtGiR254r5RMy06A8c1TWZu3Yy+XXuXTTiis5Nvu2WgG0CmNqBBERFU+KqQNbwxayNlUZawq3DJXnCTuucErewWOBsNlsxpEjR9CnTx9Ze58+fbBv375Cj9m/fz86d+4MvV5vb+vbty+uX7+OhISEUl/7wIEDTtft27dvkdcl11Id+BNCgXQWW90mkKJru/w6W64aZdtxURpolUIRexMREeWzdO0v21bv2lSmmsKOecInmCfslVQl7+IeaWlpsNlsiIyMlLVHRkYiJSWl0GNSUlJQs2ZNp/1vP1avXr1SXTs5OblM170tPj6+VOf3dp5+Ho3//AXaAttJDVshxQ19WnNGCyD/1tQduhzEx2e6/Dru4OnXiErG18i78fXxft7+Gikj66KVQgmFeOvOoiLpCq79uQl5tRqU6vgwkxIo8Gl34GoW4kOKjzO8jbe/RqXRuHHjYh/3WCB8myDIR+gkSXJqK2n/wtpdfV2g5B+mL4iPj/fo8xDSb8Dv6jlZW8ig4QiOrOHS6xitEv7aex0oUDzt4ba10dgHUiM8/RpRyfgaeTe+Pt7PV14j8Y4uUBzaYd+uf/kUzL36F3NEPmuEBW+dyQ98L5nUaNw41uV9dBdfeY0qymOpEeHh4VAqlU6jsKmpqU6jtbdFRUUVuj+AIo8pTHR0dJmuS66jOuiQFlG/GSQXB8EAsDfFhDxr/nVq+inQItTj3/uIiMiHWByrRxzcDohiEXvLNQpWoWDZ+iSDiDSjregDyCM8FghrNBq0a9cO27bJqwds27YNcXFxhR7TsWNH7NmzB0ajUbZ/jRo1ULdu6UtvdejQoUzXJddRHpaXx3PHJDkA2HzVJNvuW0tX5rsGRERUvdnadISky5+XpMhKh+Lc36U6Vq0Q0DTEMU+YlSO8jUerRkyYMAHLly/HsmXLcObMGUyZMgVJSUl46qmnAAAzZ87EAw/kr/Dy0EMPQa/XY/z48Th58iTWrVuHTz/9FOPHj5cFOceOHcOxY8eQnZ2NjIwMHDt2DKdPn7Y//vzzz2P79u2YN28ezp49i3nz5mHHjh1F1hwmFzHkQemwZru1fbcidq4Yx4ly/Wrr3HIdIiKqwjRaWNt1kTWp9v9Z6sMd70RyYQ3v49F7xUOHDkV6ejrmzp2L5ORkNG/eHCtXrkRs7K0cmqSkJFy8eNG+f3BwMFavXo3Jkyejd+/eCAkJwYQJEzBx4kTZeXv06CHb/vXXX1GnTh0cP34cABAXF4elS5fivffew6xZs1C/fn0sXbq0yLrD5BrKE4cg2PK/DYvRtd1SLeJyjhVnCtRrVApAzxraYo4gIiIqnLVDL6j3/m7fVh38E+ZREwBFyWOJrULVWAmDfZsl1LyPx5Mmx44di7Fjxxb6WGF1fVu2bIlffvml2HNmZmaWeN3Bgwdj8ODBpeojuYbq2F7ZtrVtJ7dc53eHtIiOURqEaD2+iCIREfkgW5uOkLQ6CKZbdxoVGalQXDgFsVHLEo9tEcoSat6O0QFVDkmC8qi8TrPNTYHwbw5pEXczLYKIiMpLo4W1bWdZk2r/H6U61LGW8OlMK2wil1r2JgyEqVIoLp+DIjPVvi1pdbA1bePy66Qabc75wbWYFkFEROVn7dhTtq068GepFteI0SsQVuCOZJ5VwqWbrBzhTRgIU6VQHpWnRdhatgfUGpdf538XDChQNQ1NglVo7QO1g4mIyHvZ2sRB0uQPqijSU6C4cLqYI24RBMFpwtyxdLPL+0flx0CYKoXKIS3C8TaTq6w4lyfbfqSRH8umERFRxWj1sLWRl1hVHdpeqkPbhcsHff5KZZ6wN2EgTO6XkwXF+ZOyJlubji6/zMkMC46m5b/BCABGNPRz+XWIiKj6sd4lT49QHt5TquPaR8rvSh68wRFhb8JAmNxOdfwABCl/JR5bnYaQwqJcfh3H0eBeNbWo5a90+XWIiKj6sbbpCKlAyTRl4iUIKYklHndnhHxE+GiaBVZOmPMaDITJ7ZQn/5JtO95ecgWrKGHleXkg/HAjjgYTEZGL+AdCbNJa1qQ6UvKocGyAEpE6+YS505lcYc5bMBAmt1OeOizbtrVs7/JrbEs0IdmQP+ocoBJwXyzLphERkes4rjKnPLK7xGMEQcCdkY55wkyP8BYMhMmthNQkKG5ct29LKjVsjVu5/DpLTufKtgfX18NfzV9vIiJyHesdDoHw6aOAIbeIvfO1j5DnCR9inrDXYKRAbuU4Giw2bAFoXFvX91yWBb9dkdcOfqwx0yKIiMi1pJg6EGPq2LcFmxXK4wdKPK69w4jwIVaO8BoMhMmtlKeOyLZtzdu5/BqLT8q/jd8RoUZclOtrFBMREVnbOawyd7jk9AjHCXOnMizItYhF7E2ViYEwuY8kOY0IW5vf4dJLZJpELHeoFjGuRQBrBxMRkVs4pkeoju0FxOJXiwvVKtAwKL+KkU2CrNwneQ4DYXIbISURivQU+7ak1txKjXChb8/mIq/AUnI1/BR4sJ7epdcgIiK6TWzcCpJfgH1byMmG4tzJYo64pX2EY3oE84S9AQNhchunahGNW7l0WWWLKOFLh7SIsc0CoFFyNJiIiNxEqYLVcZW54/tLPMypcsQNjgh7AwbC5DZOgXCzdi49/+qLBlzLy78dpVMCTzXlJDkiInIvx3r4pZkwd5fThDmOCHsDBsLkHoXkB9ta3Omy04uShE+O3ZS1PdzQD2E6riRHRETu5VgPX3HpDHAzs9hjWoWqUbCq5+UcGxJzi88tJvdjIExuIVy/DEVWun1b0uog1m/msvP/esWIUwVW5lEIwIutA112fiIioqJIIeGwxTa0bwuSBJXDKqqOdCrBqXrE9usmt/SPSo+BMLmF8uxx2batSWtApXLJuSVJwsdH5aPBQ+vr0SDINecnIiIqia1VR9l2adIjetSQ19H/I9FYxJ5UWRgIk1so4x0D4TYuO/f262anYuQvczSYiIgqka11B9m28vgBQJKK2PuWnjXlgfD26yZIJRxD7sVAmNxCGf+3bFt04bLK8xxygwfU0aFVmLqIvYmIiFzP1rgVJI3Ovq3ITIXi2sVij+kQqYGfKr+yUWKeiPgsazFHkLsxECaXE7LSoUi+Zt+WFArYGjR3ybn3Jf9/e3ceF3Wd/wH89Z2DG0FRDhVEEE/wRMgTj1IzUyPTta01tfW3XquZ5bG2lrV5YHaZ7ZraZmmJV6KlnRgeIJYneKEIaQooisg51/f3h+vAZ2a4ZHSQeT0fDx67n898vt/5DF+mefuZ9/f9KcUvJjlVL3fkajARET1gagez3VKVKb9WeoijUkIPHzFP2PQzjR4sBsJkdYq0VKFtaBECODpVMLpmlh4TV4P7+DqgO7dTJiIiG9CHWkiPqEKUSZ7wL1cYCNsSA2GyOrP8YCulRRzKLsXPJv/BeLVzA6ucm4iIqKZ0pnnCZ48DmsoDW9M84X1ZpdAbmCdsKwyEyepM84P1IWFWOa/panAvXwf0MfmXNRER0YMi+/rD0NjH2Ja0GijPnqj0mLBGajRyLAu/bmlkHM/lLnO2wkCYrEtTCkXGOaHLGjfKJeeYrwbP5WowERHZkiRB38FkVTil8vQIhSShjx/zhOsKBsJkVYqMs5D0ZXfAGhr7Qm7YuNbnXXKUq8FERFT3mKVHnEyu8ph+fuJ9Mz//wXrCtsJAmKzKPC2i9qvB+66arwbP4WowERHVAfr2XSFLZeGU8o8MSDdyKj2mn0me8IFsDa6XcLtlW2AgTFalPGfdQFiWZSz67ZbQ19vXAX18WSmCiIjqAFd3GILFEqHKlN8qPaRlAxXaNyzbDdUgA3EZXBW2BQbCZD2yDOV5626ksftSCQ5fE28iWNjNA5IkVXAEERHRg6UzLaOWUnV6RHRLF6G97WKRVedE1cNAmKxGyroEqSDf2JadXWFo3vKez6c3yHjrt3yh73F/J9YNJiKiOsV0u2VVym+AofJUh+iWzkL7QJYGWUVMj3jQGAiT1SgvnBLa+qC2gEJ5z+fbnF6MU3llN95JAF7rxtxgIiKqWwxBbSG7uBnbUmE+FBlplR4T1ECFTl5qY1sGsCOj+H5NkSrAQJisRnnhtNA2BLe/53MVaA14wyQ3+JlgZ7RvqK7gCCIiIhtRKKHv0E3oqk71CNNV4e0XGQg/aAyEyWoUJoGwvhaB8LsnbuNqkcHYdlAA87twNZiIiOom0zxhVRX1hAFgZKAYCCflaHC5QFfBaLofGAiTdZSWQHHpvNClD2pXweDKZdzWYWVqgdA3tYMbAt1VFRxBRERkW/qwCKGtOJ8KFBVUMPqOFu4qhDcRv+nkqvCDxUCYrEKReQ6SoWwF1+DdFGjgeU/n+kfyLZSWu1/A11mBWZ3cazlDIiKi+0f28oahaQtjWzIYoDx9tMrjnjKpHvHJmULoDLLV50eWMRAmq1CeN7lR7h7TIvZeKcE3v4u1FBeGe8BdzT9VIiKq23Sh4UJblfJrlceMDnKGY7n7yn8v0Jt9DtL9w+iCrEKZbnKj3D2kRegMMuYdEm+QC2+ixphg5wqOICIiqjv0pvWET1adJ9zEWYnRQeKq8MqU21adF1WMgTBZhTVulFt7phCn88SbBJZGekLBzTOIiOghoG/bCbKqLOdXce0KpOw/qjxuSgc3oX34mhbJOaVWnx+ZYyBMtSbdvA5FuX3VZZUahoDgGp0jt0SPt4+Km2c828oF3Zpw8wwiInpIODpD3zpM6FJWIz2iXUM1Hm3mKPR9lFr5jXZkHQyEqdZMV4MNLUIAdc0C2H8duY1bmrKbA9xUEhZy8wwiInrI6M3yhKuuJwwA00LFVeGdmSW4mM9SavcbA2GqNWW66Y1yNcsPPnlDi/+eKxT6XunsDh+Xe9+VjoiIyBbM8oRPHQV0VQe0UX6O6NCwrEyoQYbZN6VkfQyEqdZMt1Y2BFU/P1iWZcw9lIfylWKC3JX4W3u3ig8iIiKqowz+wTA0aGhsSyVFUJh8TloiSRJmhImlQjenF+PYdY3V50hlGAhT7eh1UFw8K3a1qn4gvCOjBAeyxDf525EecFTyBjkiInoIKRRm2y1XZ5c5ABgV5IzQRuIGG2/8xlXh+4mBMNWK4o8MSKVl9Q4N7p6QG/tW69ginQELDovl0h5t5ojBzZ2sOkciIqIH6V7KqAGAQpLwusn9MfFXShH/B+sK3y8MhKlWzG6UC24PVLPc2YcpBbhcWLaFnEoC3o7wgMRyaURE9BAzvWFOkXEWyM+r1rEDmzmir59YQWLhr/kwyNxt7n5gIEy1YrqRRnVvlMst0ePDk2JpmEntXdHaU13BEURERA8H2dML+oBWxrYky1CdrF71CEmS8Ea4uCp84oYW2y4WW3WOdAcDYaoVhcnWyoZqBsIfphSgQFf2r1svRwVe7cRyaUREVD/oOz0itJXHk6p9bJfGDohuKe6q+uZv+SjVc1XY2hgI070rLoTiaqaxKUsS9C3bVnnYtWI9Pjktlkt7qaMbPB3550hERPWDrnMPoa06mQzoq18XeEHXBlCVyxTMLNDj07OFFR9A94SRB90zZfoZSOVylgx+LQCXqsuefZBSgMJyq8HezgpMaOt6X+ZIRERkC4agtpDdyr7plIoKqlVG7a6gBiqMN/lsjDl2G/kag9XmSAyEqRZM39CGapRNyynWY43JavDMMHe4qPinSERE9YhCCV1YhNClOlb99AgAeLWTO9zKLQvnlhrwwUluvWxNjD7onilNKkbog6rOD16ZUoDicjlOvs4KjG/D1WAiIqp/zPKETxyq0fFNnJWYHiZ+07r6TAEKtVwVthYGwnRvZBmKdNPSaZUHwkU6Az47Z5ob7A5nFculERFR/aML6w5ZKgu1lJcuQMrNqdE5pnZwQ2OnsnPka2RsTmcFCWthIEz3RLqeBUX+TWNbdnSCoVlgpcdsSS/GLU3ZanAjRwX+0pqrwUREVE+5edypr19OTVeF3dQKjGvtIvStPl0AmXWFrYKBMN0TpWl+cMs2gFJV4XhZlrHaJDf4L61duBpMRET1mq6zmB6hOpZY43O80MYVinIfl6du6pCYrant1AgMhOkeme4opw+q/Ea5pBwNUm5oy46XwNxgIiKq9/QdI4W2MvVXoKSoRufwd1NhqL+T0GdahpTuDQNhuiemK8L64MoDYdM37BB/J7Rwr3gFmYiIqD4wBLSCobGvsS1pNVBWc5e58v7aTlw82plZjKwifa3nZ+9sHgivWbMGHTt2hI+PD6KionDw4MFKx6empmLo0KHw9fVFu3btsHTpUrM8mf379yMqKgo+Pj7o1KkT1q1bJzy+YcMGeHp6mv2UlJRY/fXVS1oNFL+nCV2V3Sh3tUiPuAwxsX9SO64GExGRHZAk6ML7Cl2qwwk1Pk1fP0e09ihbQNLJMLsBnWrOpoHwtm3bMHfuXLz88stISEhAREQEnnnmGVy6dMni+Pz8fDz11FPw9vbGzz//jCVLluDDDz/EypUrjWMyMjIwevRoREREICEhAbNmzcKrr76KHTt2COdycXHB2bNnhR8nJyfTpyQLFL9fgKQtS3MwNPKG3LBxheM3phWh3P4ZCPFQIcrP8X5OkYiIqM7QdesjtFXHEwFNaY3OIUkSXjTZYGP7RVaPqC2bBsIfffQRnn32WYwbNw5t2rRBTEwMfHx8zFZw79q8eTOKi4vx8ccfo3379hgxYgRmzJiBVatWGVeFP/30U/j6+iImJgZt2rTBuHHjMHbsWCFYBu78Qfn4+Ag/VD3KGpRNk2UZmy6IuVAT27pCkniTHBER2QdDqw4weDQytqWSYihP/Vbj8zwT7AJluY/PM3k6pN3SVnwAVclmgbBGo8GxY8cwYMAAoX/AgAE4dMhyaZHk5GT06NEDzs7Oxr6BAwfi6tWryMzMNI4xPefAgQNx9OhRaMutYhYXFyM0NBTt27fHmDFjcPz4cWu9tHrPdEe5yjbSOJ6rxblbZXurqyRgVJBzheOJiIjqHYUCetNV4V/31fg0DR0V6GPyjequTKZ11obN7lbKzc2FXq9HkyZNhP4mTZogJ8dysemcnBw0bdrUbPzdxwIDA5GTk4N+/fqZjdHpdMjNzYWvry9CQkKwcuVKhIaGoqCgAP/+978xZMgQ7N+/H8HBwRXOOS0trcLHHia1fR3tz4j/aMh0bIDCCs65Ol0NQG1sP+Kpx81L6bhpcTTdVV/+1uozXqO6jden7rO3a+TuG4RW5drSrwlI6zMCUChrdJ4IZxX2wsHY3nL2JoY5Z1lplqL6cI1CQkIqfdzmt+2bfkUuy3KlX5tbGm/aX9WYiIgIRESU7f8dGRmJPn364D//+Q+WLVtW4XNX9ct8GKSlpdXuddzOg+PNa8amrFCgae8BgKN5frXeIOOn37IAlG0FOb5jY4QEuZiNpTK1vkZ03/Ea1W28PnWfXV6jli0h71gLqTAfAKAqLkRbXSH0HbrV6DTjm+mx7EJZ4JtaoIRL0yA0c61ZQF0Ve7lGNkuN8PLyglKpNFv9vX79utkq8V3e3t4WxwNlK8MVjVGpVGjUqBEsUSqV6Ny5M9LT0+/ptdgTZfoZoW3wb2UxCAaAhKulyC4uC4LdVBIeD+ANiUREZIdUKui69BS7Du+t8Wn8XJTo3kQt9H2TyZvm7pXNAmEHBwd07twZ8fHxQn98fDwiIyMtHhMREYHExEShzFl8fDz8/PzQokUL45i9e/eanbNLly5Qq8U/nLtkWUZqaipvmKsGsx3lKrlRLtZkL/QnA53horJ5xT4iIiKb0HU3KaOWvBfQ1nyHuGEtxHttdjIQvmc2jUqmTp2KjRs3Yv369Th79izmzJmDrKwsjB8/HgDwxhtvYPjw4cbxo0aNgrOzM6ZMmYJTp04hLi4O7733HqZMmWJMexg/fjyuXLmCuXPn4uzZs1i/fj02btyIadOmGc+zZMkS/PTTT8jIyMCJEycwbdo0pKamYsKECQ/2F/AQMttRroJAuEhnwE6T2sGjeZMcERHZMX1od8huDYxtqfA2lPew5fKwAPHz9GC2BjdKuLnGvbBpjnB0dDRu3LiBmJgYZGdno127doiNjUVAQAAAICsrCxcvXjSO9/DwwPbt2zF79mz0798fnp6emDp1qhDkBgYGIjY2FvPnz8e6devg6+uLpUuXYsSIEcYxt27dwowZM5CTk4MGDRqgY8eO+Pbbb9GtW83ydOyOwWBWOq2iHeV+vFyKgnLFg32cFejL2sFERGTPVGpoezwKhx+2GbvUB76HvntUjU4T7KFCe08VTuXdqcqkl4E9l0rwbAg3q6opm98s9+KLL+LFF1+0+NjHH39s1tehQwfs3r270nP27t0bCQkV79qyePFiLF68uGYTJUhZlyAVFRjbsosbZJ/mFsfu+l1cDR4Z6AylgrWDiYjIvul6DRICYeWJJCA/D2jgWaPzPNHCGafybhvbe6+UMhC+B0zYpGozXw1uByjM/4S0BhnfXRLrGj4ZyLQIIiIiQ2AbGJq2MLYlvR7qpJ9qfJ7+TcVvWX+5WmqskkXVx0CYqk153uRGuSDLaRH7r5bilqbszejlqEAPbweLY4mIiOyKJEHbe7DQpTrwXY1PE97EAa6qsm9as4sNOFtuAyuqHgbCVG2KC6lCu6Ib5Xb9Lq4GPx7gxLQIIiKi/9H1eBRyuT0PlBnnoLh8sZIjzDkoJfT0EReZfrlSapX52RMGwlQ9hbehuCTWWbZ0o5xBls3qGQ5rwdrBREREd8mNvKFvL96gr/plV43P09ckPWIvA+EaYyBM1aI8fwpSudwjffOWQLkSMHf9dk2LLJNNNPr5MRAmIiIqT2eSHqFO2A0UF9XoHFEm1ZgOZJVCZ2CecE0wEKZqUZ47IbQNrTtaHLfLZDX40eZOcFIxLYKIiKg8XfcoGDwaGttSSRHU+/fU6ByhjdTwciwL5fK1Mo7laq02R3vAQJiqxTQQ1rcOMxsjy7JZ2TSmRRAREVmgdoCu/3Cx64dtgMFQwQHmFJKEPiarwswTrhkGwlQ1TSkU6WeELr2FFeEzeTpcyC/b2UatAB5rzkCYiIjIEm3/4ZCVZVs6KLIvQ3kyuUbn6GehjBpVHwNhqpIi4ywkXdlXLYbGPpC9vM3Gme51HuXnCA8H/okRERFZInt6QRfRT+hTf7+1RucwzRM+lFOKYh3zhKuLUQpVSXn2pNDWh5inRQDArkyxbNqwFtxEg4iIqDLaQaOEtirlMKQ/Mqp9fKC7Ev5uSmO7VA8k52isNb16j4EwVcksP7iNeVpE5m0dTtwoWzWWAAwNYFoEERFRZQxBbc3KkTrs/KLax0uShD6+4qrwwWymR1QXA2GqnEEP5fkUoctSfvA3JptoRHo7wNtZaTaOiIiIRJrHRwttVdJPkK5kVvv4Xr7ixhoHsxgIVxcDYaqU4vJFSEWFxrbs2gCyX4DZONOyaU+wWgQREVG16Lv1vVOf/38kWYbDjvXVPr6XyYrw4WsaaPTME64OBsJUKeVZC2XTFOKfzfUSPZJM8pGeZH4wERFR9SgU0IwcJ3SpDv1c7VzhFm5KNHUp+2wu0QNHrjNPuDoYCFOllGeOCW1L9YO//b0E5TeyCW2kRqC7ymwcERERWXZnVTjI2K7JqrAkSWarwgezGQhXBwNhqphBD+Xpo0KXvm1ns2HfmKRFDONNckRERDVjaVU4OR6KzLRqHd7TxyQQZp5wtTAQpgopMtIgFd42tmVXdxgCQ4Qxt7UGxJvsYsOyaURERDWn79YHev9gY1uSZTh8uQqQq8737Wlyw9yhHA10BuYJV4WBMFVImfqb0Na37wooxEoQP14ugabcbpCB7kp0aMi0CCIiohpTKKAZNVHoUp0+CuXRA1Ue2tpDhcZOZWHdba2Mk+XKmpJlDISpQsrUX4W2rkM3szFmm2gEOEOSpPs6LyIiovpK36mH2eet41cfA7rKg1pJktDTR1wVPsD0iCoxECbLSkugTDOpH9whXByil/H9ZdPd5JgfTEREdM8kCZqxUyFLZSGaIvsPqH/8uspDe/KGuRpjIEwWKc+dgFTuX5+GJn6QvZsKYxKuluK2tiz/yNtZgQhv8V+jREREVDMG/yDo+j0h9Dns+C+kvNxKjzOrHJFVCkM18ovtGQNhskiZIqZFmK4GA+abaAz1d4KCaRFERES1pomeANnZ1diWigrv3DhXiQ4NVfBwKPscztPISGGecKUYCJNFylPijXKm+Up6g4xvfzdNi2C1CCIiImuQGzSEZuQLQp866ScoTx6u8BiFhXrC+7KYHlEZBsJkRrp1A8rfLxjbsiRB376LMCb5mgbXSsrKRTRQS+jrJ775iIiI6N5pH3sK+oBWQp/jZ+8CmopvgutjGghf5Q1zlWEgTGaUp44IbUOLEMDNQ+jbkSGmRQzyd4KDkmkRREREVqNUoXT8bMjl0g4V167AIe7zCg8xXZQ6mFXKesKVYCBMZkzrFZrmB+sNMrZfFAPhJ5kWQUREZHWGoLbQDhwp9Km//QqKyxctjm/XUAUvx7LwLl8r40Qu84QrwkCYRFoNVMcPCV26zj2E9v4sDbKLy9Ii3NUSBjVn2TQiIqL7QfP0RBg8Gxvbkl4Hx89WAAaD2ViFJKG3n1jBaR/rCVeIgTAJlKeOQCopMrYNHo1gaNVBGLP1YpHQHhrgBGcV0yKIiIjuCxc3lD43TehSnjsJ1b7dFoczT7j6GAiTQPXbPqGt79oLUJT9mZTqZbP84GeCXB7I3IiIiOyVPjwKuk6PCH2Om/4NKf+m2dg+JnnCidkaaJknbBEDYSpj0EN5RMwP1nXrI7R/+qMEtzRlbyYvRwWimrJaBBER0X0lSSh9fgZkh7LPXKnwNhw2fmQ2tLWHCj7OZSFeoU7GkWsso2YJA2EyUpxLgeJ2nrEtu7hC304sm7Y1XVwNHtnSGWoF0yKIiIjuN7mJHzRPjRf61Ik/QnnsoNAnSZLZqjDrCVvGQJiMTNMidJ16ACq1sV2gNZhtojEqiNUiiIiIHhTtoFHQBwQLfY7/XQEUFQh9pnnCe6+In990BwNhukOWoTpiEgh36y204zKKUawvS4to7qpEpLd4ZyoRERHdRyoVSifOgVzu/h3Fzetw/OrfwjDTtMWkbA3ySs2rTNg7BsIEAFBkpkFxPdvYltUO0IdFCGM+OydWixgV5AyFxLQIIiKiB8kQ2BraoWOFPvUvu6BM/c3YDnRXoY2HytjWycDPf3BV2BQDYQIAqPbvEdr60O6AU1k1iFM3tTiUI+YXPR/i+kDmRkRERCLNiL/A4Bcg9Dl+uhwoVwJ1sL9Y43/PJQbCphgIE6AphfrA90KXrsejQvu/ZwuFdl8/RwSX+5cmERERPUAOjiiZ+KrJ9stX4bBlrbE9xCQQ/uGPEm63bIKBMEH12z5I5ZLsZbcG0HXtZWwX6Qz46oKYFvFCa9YOJiIisiVDSCi0j0ULfeoft0Fx7iQAIMLbAZ4OZYHyzVIZyTmsHlEeA2GCau8uoa3tNRhQl90E9/XFYuSXqx3c2EmBYS1YLYKIiMjWNKNehKGJn7EtyTKc1i0DNKVQKSQMai6uCn/H9AgBA2E7J2VdhurMMaFPG/WE0Da9Se7ZVi5wUPImOSIiIptzdEbphFeELsXVS3DYeidFgnnClWMgbOfUCd8KbX2rUMjNAo3twzkas5vk/sK0CCIiojpD374rtP2eFPoc9sRCeeoIBjZzQvm1q7O3dLiYr3vAM6y7GAjbM53OrFqE6WrwihO3hXaUnyNaeahBREREdUfpmP+DobGP0Of4yWJ46grRw0es+f/N7+IusfaMgbAdU+3fA8WtG8a27OQCXUSUsZ16Q4vdJl+hvNTR7YHNj4iIiKrJxQ0lf50nVpG4cQ2O698zqx6xMa0IsszqEQADYful08Jh5+dCl7bXIKF28HsnxdXgro3ViDLZu5yIiIjqBkPbztA+PkboUyf9hPFZCVCUS484lafDkevaBzy7uomBsJ1S7dst7iSnUkP7xLPG9sV8HbZeFL86mdXRHRJ3kiMiIqqzNNEToA8IFvq8v3of/+dyVehbf07cH8BeMRC2R1oNHOJMVoOjnoDs5W1srzhxG+Vrbrf1VGFogPjVChEREdUxageU/t8CyA5l3+BKWg3eTnwHHtqy4HdrejEKtAZbzLBOYSBsh1QJ30Jx45qxLavV0A77s7F97LoGX6SJJdNe6ugOBVeDiYiI6jxD85YofeFloc/9xlVsSFsNSb4T/BboZHydwZvmGAjbGWVxIRx2rBf6tP2HQ27UBABgkGW8mnQL5VPogxso8XRLbqBBRET0sND1GgRtf7Gk2pCcXxFzYaOx/YXJPgH2iIGwnfHfvUGsFOHgKOQGf3W+CMnXxLrBSyM9oVJwNZiIiOhhUvrsNOgDWwt9My/vxsxLd/YQSMrR4HiufW+5zEDYjqiSfkLDU4eFPu3jf4Ls6QUAuKUxYOGv+cLjQwOc8Ghz5gYTERE9dBwcUTJ9EQz/+5y/a/mFDRiTfRAA8NrhfLsupcZA2E5IN6/Dcf17Qp++RQg0w58DAMiyjFcS83CtpCxx3lEJvB3h8SCnSURERFYkN/ZFyawlkJ3EXWHXn16FcVd/QcLVUrvedpmBsD0oKYLTytchFZbVBZZVapROmgeo7uwSt/p0IWLTxaT5GWHuCHRXPdCpEhERkXUZWoSg5O+LICuVxj4lZKw9uxozL32L1w7nQ2uwz1VhBsL1XWkJnN6dD+X5FKFb8/REGJoHAQCSskvxj+RbwuNtPVWYGcZd5IiIiOoDfYdwlP51HmRJDP2WX9iAqb+txX9T8mwzMRtjIFyfaUrh9P4CqM4cE7r1bTtBO+QZAMCZPC3Gxd+Artw/BN3VEr4Y0AguKv55EBER1Re6Ho+iZNrrkP/3bfBd0//4HgP/MxOnUs7baGa2w0innlJcPAOXf/4VqtRfhf4i3wAU//0tQKFEYnYpBn9zDdnFYkHtj/s0RCsP8U1CREREDz99eF+UzFoCg6N4I3zHgkyEvjMF+V+uA4rtp6waA+H6pvA2HLatg/ObU6G4+rvwkN4/GOf/PAsGFzd8kVaIkd9dxy2NmBP0UpgbhrVgzWAiIqL6St+hG0rmvY98Dx+h38WgQdM96+H4yrNokvwjUO7eovrK5oHwmjVr0LFjR/j4+CAqKgoHDx6sdHxqaiqGDh0KX19ftGvXDkuXLjUr+7F//35ERUXBx8cHnTp1wrp168zOs2PHDkRGRsLb2xuRkZHYuXOnVV/XA2UwQJGZBofP34frS8/AYcd6SHq9METfLBDFryxHssYdA3ddw7T9eSgVh+CF1i5Y0LXBA5w4ERER2YKhZRsolqzF8ZA+Zo+pb+eh+feb4Pr3aDiuWgTlr/uAgnwLZ3n42bQkwLZt2zB37ly88847eOSRR7BmzRo888wzSEpKgr+/v9n4/Px8PPXUU+jZsyd+/vlnpKWlYerUqXBxccH06dMBABkZGRg9ejT+/Oc/Y/Xq1UhKSsLLL78MLy8vjBgxAgCQnJyMCRMmYN68eXjyySexc+dOvPDCC/juu+8QHh7+QH8HNWIwAIX5UNy6CSn7MhRXf4fi9/NQnToC6fatCg+72G0wPu46Dlu/L0VmgRMArdmY+V3c8Uond0jcRpmIiMg+uLghaP4bWPff7Rh+4FM01hUID0s6LdSHfob60M+QJQl6/2DILUJgaNoCBr8AyA0bQ/b0guzuASgfzipTUl5ens3qZQwcOBAdOnTABx98YOzr2rUrRowYgYULF5qNX7t2LV5//XWcO3cOzs53vr6PiYnBunXrcOrUKUiShIULF2Lnzp04cuSI8bjp06fjzJkz+OGHHwAA48ePx82bN/H1118bx4wYMQKNGzfG2rVr79OrrT6nD/8JKTcb0GogaUr/978aoKjAuEd4dWSrG+D/2ryIXY27VTjGQQG808MTz7d2tcbUyQrS0tIQEhJi62lQJXiN6jZen7qP16hu0RlkzPjxMlrv34qZl3bD1VBa43PIajXg4AzZ0QlwdITs4Ayo1YAkAQolZIUCUCig79BN2NHW1mwWvms0Ghw7dsy4knvXgAEDcOjQIYvHJCcno0ePHsYgGLgTTP/rX/9CZmYmAgMDkZycjAEDBgjHDRw4EF9++SW0Wi3UajUOHz6MSZMmmY1ZvXq1lV5d7ZRMX2SV87gC+MIqZ6IHiR8OdR+vUd3G61P38RrVLSqFhI8G+QODZkLGTBRUfUi9YbMc4dzcXOj1ejRp0kTob9KkCXJyciwek5OTY3H83ccqG6PT6ZCbmwsAyM7OrtHzEhEREVH9Y/Ob5UxzUmVZrjRP1dJ40/57HcP8WCIiIiL7YbNA2MvLC0ql0mwV9vr162artXd5e3tbHA+UrQxXNEalUqFRo0YAAB8fnxo9LxERERHVPzYLhB0cHNC5c2fEx8cL/fHx8YiMjLR4TEREBBITE1FSUiKM9/PzQ4sWLYxj9u7da3bOLl26QK2+s0lE9+7da/S8RERERFT/2DQ1YurUqdi4cSPWr1+Ps2fPYs6cOcjKysL48eMBAG+88QaGDx9uHD9q1Cg4OztjypQpOHXqFOLi4vDee+9hypQpxrSG8ePH48qVK5g7dy7Onj2L9evXY+PGjZg2bZrxPH/729+QkJCAFStW4Ny5c1ixYgX27duHyZMnP9hfABERERHZjE0D4ejoaCxevBgxMTHo06cPkpKSEBsbi4CAAABAVlYWLl68aBzv4eGB7du34+rVq+jfvz9eeeUVTJ06VQhyAwMDERsbi4MHD6JPnz5Yvnw5li5daqwhDACRkZFYt24dvvzyS/Tq1QtfffUV1q1bV7drCFfTihUr0L9/f/j7+yM4OBhjxozBqVOnhDGyLGPx4sVo27YtfH198cQTT+D06dM2mrH9+eSTT9CzZ0/4+/vD398fjz32GL777jvj47w+dcs777wDT09PvPLKK8Y+XiPbWrx4MTw9PYWf1q1bGx/n9akbsrKy8Le//Q3BwcHw8fFBZGQk9u/fb3yc18m2wsLCzN5Hnp6eGD16NAD7uT42rSNM1hcdHY3o6Gh07doVsizj7bffxuHDh3Ho0CE0bNgQAPDee+9h+fLl+OijjxASEoJly5YhKSkJhw8fhru7u41fQf33zTffwMHBAcHBwTAYDPjyyy/x/vvvY+/evQgNDeX1qUMOHz6MiRMnwt3dHT179kRMTAwAvodsbfHixdi2bRt27dpl7FMqlWjcuDEAXp+6IC8vD1FRUXjkkUcwadIkeHl5ITMzE76+vmjTpg0AXidbu379OvTldqHNyspCv3798NFHH+HZZ5+1m+vDQLieKygoQEBAADZs2IDHH38csiyjbdu2+Otf/4rZs2cDAIqLixESEoI333zTmJZCD1ZgYCAWLlyIF154gdenjrh16xaioqLw/vvvY9myZWjfvj1iYmL4HqoDFi9ejLi4OCQmJpo9xutTNyxatAgHDhwQvu0qj9ep7lm+fDk++OADnDlzBs7OznZzfWxePo3ur4KCAhgMBnh6egIAMjMzkZ2dLWw64uzsjJ49e1a4kQndP3q9Hlu3bkVhYSEiIiJ4feqQmTNnYsSIEYiKihL6eY3qhoyMDLRr1w4dO3bEhAkTkJGRAYDXp6745ptv0K1bN4wfPx6tWrVC7969sXr1amM5U16nukWWZXz++ecYM2YMXFxc7Or6PJwbQ1O1zZ07F2FhYYiIiABwZzMRABY3FLl69eoDn5+9Sk1NxaBBg1BSUgJXV1d88cUX6NChg/E/MLw+tvXZZ58hPT0d//nPf8we43vI9sLDw7Fq1SqEhITg+vXriImJwaBBg5CUlMTrU0dkZGRg7dq1mDJlCmbOnImTJ09izpw5AIBJkybxOtUx8fHxyMzMxPPPPw/Avv47x0C4Hps/fz6SkpKwZ88eKJVK4TFuKGJbISEh2LdvH27duoW4uDhMnjxZyHfk9bGdtLQ0LFq0CLt374aDg0OF43iNbOexxx4T2uHh4ejcuTM2btyI7t27A+D1sTWDwYAuXbpg4cKFAIBOnTohPT0da9aswaRJk4zjeJ3qhs8++wxdu3ZFx44dhX57uD5Mjain5s2bh61btyIuLg6BgYHGfh8fHwDghiI25uDggKCgIOMHRVhYGFatWsXrUwckJycjNzcXPXr0gJeXF7y8vHDgwAGsWbMGXl5exo15eI3qDjc3N7Rt2xbp6el8D9URPj4+xpvi7mrdujUuX75sfBzgdaoLrl27hm+//Rbjxo0z9tnT9WEgXA/NmTMHW7ZsQVxcnFBSCABatGgBHx8fYUORkpISJCYmckMRGzIYDNBoNLw+dcATTzyBgwcPYt++fcafLl264Omnn8a+ffvQqlUrXqM6pqSkBGlpafDx8eF7qI545JFHcP78eaHv/Pnz8Pf3B8DPorpkw4YNcHR0RHR0tLHPnq4PUyPqmdmzZ2PTpk344osv4OnpaczzcXV1hZubGyRJwuTJk/HOO+8gJCQErVq1wvLly+Hq6opRo0bZePb24fXXX8egQYPQrFkzFBQUYMuWLdi/fz9iY2N5feqAu7U0y3NxcUHDhg3Rvn17AOA1srEFCxZgyJAhaN68uTFHuKioCGPHjuV7qI6YMmUKBg0ahOXLlyM6OhonTpzA6tWr8dprrwEAr1MdIcsy1q9fj+joaKEkmj1dHwbC9cyaNWsAQNhABLizSjxv3jwAwIwZM1BcXIxXXnkFeXl56NatG7Zt21av6gLWZdnZ2Zg0aRJycnLQoEEDdOjQAVu2bMHAgQMB8Po8DHiNbOvKlSt48cUXkZubi8aNGyM8PBw//PCDcTMmXh/b69q1KzZs2IBFixYhJiYGzZs3x/z58/Hiiy8ax/A62d6+ffuQnp6OTz75xOwxe7k+rCNMRERERHaJOcJEREREZJcYCBMRERGRXWIgTERERER2iYEwEREREdklBsJEREREZJcYCBMRERGRXWIgTERUz61atQphYWHQarW2nkqtLViwwFhzm4iothgIExFZ0caNG+Hp6YkuXbrYeioAgMLCQrz77ruYMWMG1Gq1radTa1OnTsXJkyfx7bff2noqRFQPMBAmIrKi2NhYBAQE4OLFi0hOTrb1dLBx40YUFhZi7Nixtp6KVfj5+WHIkCH48MMPbT0VIqoHGAgTEVlJVlYWEhISsGDBAvj7+yM2NtbWU8IXX3yBwYMHw9XV1dZTqVBRUVGNxkdHRyMxMREXLly4TzMiInvBQJiIyEo2b94MJycnDB06FE8//TS2bdtmMS+3pKQE8+fPR6tWrdC0aVM89dRTSEtLQ1hYGCZPniyMzc/Px4IFCxAWFgZvb2+Ehobi9ddfR2lpaZXzuXTpEo4fP45+/foJ/YMHD0avXr0sHtO/f3+z8Vu3bsXAgQPh5+eHgIAAjBkzBmfOnBHGpKSkYPLkyejcuTN8fHwQHByMiRMn4vLly8K4DRs2wNPTEwkJCZg7dy5at26Npk2bAgB0Oh1iYmLQrVs3+Pr6IigoCIMGDcKOHTuEc9yd3zfffFPl74CIqDIMhImIrGTTpk0YPHgw3NzcMGrUKNy4cQM//vij2bhp06Zh1apV6Nu3LxYtWoRmzZph5MiRZiujxcXFGDZsGD7//HNER0dj2bJlGDx4MFauXInx48dXOZ+kpCQAQOfOnYX+Z599FqmpqUhJSRH6z58/j6NHj2LMmDHGvvfeew8TJ05E06ZNsWjRIsyaNQupqakYPHgwMjIyjOPi4+ORlpaG0aNHY9myZXjuuefwww8/4Mknn0RxcbHZ3ObMmYNjx45h1qxZmD9/PgBgyZIlePvtt9GrVy8sXboUs2fPRlBQEH799VfhWE9PT7Rs2RKJiYlV/g6IiCqjsvUEiIjqg9OnTyMlJQVz5swBAISGhqJdu3aIjY3F448/bhx3/PhxbNmyBRMmTMCKFSuM/W+99RaWL18unHPVqlVIS0vD3r170aZNG2N/u3btMHv2bBw8eBA9e/ascE7nzp0DALRo0ULoHzlyJObMmYPY2FiEhoYa+7/66iuoVCqMGjUKwJ0V5bfeegtz5szBvHnzjOP+9Kc/ISIiAsuXL8fKlSsBABMnTsT06dOF5xkyZAgef/xx7Ny5E6NHjxYec3Fxwa5du6BSlX0Mfffddxg0aBA++OCDCl/TXYGBgcbXR0R0r7giTERkBZs2bUKDBg0waNAgY9/TTz+N3bt3Iz8/39h3d4V40qRJwvGmKREAsH37dkRGRqJx48bIzc01/txNDUhISKh0Tjdu3IBCoUCDBg2Efg8PDzzxxBPYsmULDAYDAECWZWzevBkDBgxAkyZNAAA7d+6ETqfD008/LTy/Wq1GeHi48PwuLi7G/19QUIAbN26gdevW8PDwwLFjx8zmNm7cOCEIBgB3d3ecPn0a58+fr/R1AUDDhg2Rm5tb5TgiospwRZiIqJZkWcaWLVvQq1cvZGVlGfu7d++OkpISxMXF4bnnngNwZ5VVkiQEBQUJ5/Dy8oKnp6fQd+HCBaSkpCA4ONji816/fr1ac7Nk7Nix2Lp1K/bt24eoqCgkJSUhMzMT//znP4XnB4CIiAiL5ygf/Obl5eH111/Hjh07cPPmTWHcrVu3zI4NDAw065s3bx6ee+45hIeHo23bthgwYABGjRqFrl27WnxdkiRZnBcRUXUxECYiqqV9+/bh8uXLuHz5Mnbv3m32eGxsrDEQroxp0GowGNC3b1/MmjXL4vi7N5lVpFGjRpBlGfn5+WZBdv/+/eHr64tNmzYhKioKsbGxcHd3x9ChQ4XnB4AtW7aYrd4CgEJR9qXihAkTcPDgQUybNg0dO3aEu7s7JEnChAkTjOcpz9nZ2ayvT58+OH78OHbv3o34+Hh89dVX+Pjjj/Haa6+Z/Q7y8vLg5eVV6esnIqoKA2EiolqKjY1Fw4YNLda2/eWXX7B27VpcuXIFTZs2hb+/P2RZRnp6Otq2bWscl5uba7Zy2rJlSxQUFJhVcaiuu3nFGRkZZjfMKZVKjB49Gp9++inefvttbN++HcOHDxcC1JYtWwIAmjdvLszVVF5eHn7++WfMnTsXc+fONfaXlJQgLy+vRnP29PTE2LFjMXbsWBQXF2PUqFFYunQpZsyYAaVSaRx38eJFtG/fvkbnJiIyxRxhIqJauJv68Nhjj2HYsGFmP1OnToXBYMCWLVsAAI8++igAYPXq1cJ5Pv74Y7NzR0dH48iRIxZ3USsuLkZBQUGlc4uMjAQAizm6wJ30iNu3b+Oll15CXl4e/vSnPwmPDx8+HCqVCosXL7a4qns3NePuyrDpivaqVassHleRGzduCG1nZ2e0adMGpaWlQkWNmzdvIiMjw/j6iIjuFVeEiYhq4e7NcOVTCsoLDAxEu3btsGnTJvz9739Hp06dEB0djXXr1iEvLw+9evXC0aNHsXfvXnh5eQl5r9OnT8f333+P559/HqNHj0a3bt1QWlqK8+fPY/v27di8eTO6d+9e4dz8/f0RFhaG+Ph4vPDCC2aPt2vXDp07d8b27dvRvHlz9O7d22zub7zxBv7xj3/g0UcfxZNPPomGDRvi0qVL+P777xEeHo53330XDRo0QO/evfHBBx9Aq9XC398fiYmJOHjwIBo1alTt32VERAR69uyJrl27olGjRkhJScH69esxePBguLu7G8fFx8cDQIW/cyKi6mIgTERUC5s2bYKDgwMGDhxY4ZghQ4bg3XffRUpKCkJDQ7Fq1Sp4e3tj8+bN2LNnDyIiIrB9+3YMHjwYTk5OxuOcnZ0RFxeH999/H9u2bcPWrVvh6uqKwMBATJ48GSEhIVXO7/nnn8fChQtRUFAANzc3s8fHjh2LY8eOYfTo0RZvPps6dSpatWqFDz/8ECtWrIBOp4Ofnx8eeeQRPP/888Zxa9aswdy5c/Hpp59Cp9OhZ8+eiIuLw4gRI6qc412TJ0/G7t27kZCQgJKSEjRr1gwzZ87EzJkzhXFff/01IiMjq/X6iYgqI+Xl5Vm+pZiIiB6YvLw8BAYGYsGCBZg9e7bVzltQUIDOnTvj1VdfNSvZBgCffvopXnrpJRw6dEioVVxXXb16FZ06dcK6deswbNgwW0+HiB5yzBEmInrALO20dndjir59+1r1udzc3DBr1ixj2oKp9evXo2vXrg9FEAwAH330EUJDQxkEE5FVcEWYiOgBW7JkCQ4fPoyoqCg4OzvjwIED+Prrr/HYY49h8+bN9/35CwsLsWfPHiQmJmLNmjVYt24doqOj7/vzEhHVNQyEiYgesPj4eCxbtgxnzpxBQUEBfH19MXLkSMybN0/YpOJ+yczMRKdOneDh4YG//OUvePPNN+/7cxIR1UUMhImIiIjILjFHmIiIiIjsEgNhIiIiIrJLDISJiIiIyC4xECYiIiIiu8RAmIiIiIjsEgNhIiIiIrJL/w8HXo01MrJtt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51">
            <a:extLst>
              <a:ext uri="{FF2B5EF4-FFF2-40B4-BE49-F238E27FC236}">
                <a16:creationId xmlns:a16="http://schemas.microsoft.com/office/drawing/2014/main" id="{63323F9E-A336-410D-BC53-6589AD2832CC}"/>
              </a:ext>
            </a:extLst>
          </p:cNvPr>
          <p:cNvSpPr txBox="1"/>
          <p:nvPr/>
        </p:nvSpPr>
        <p:spPr>
          <a:xfrm>
            <a:off x="3933825" y="4340838"/>
            <a:ext cx="15319375" cy="6340161"/>
          </a:xfrm>
          <a:prstGeom prst="rect">
            <a:avLst/>
          </a:prstGeom>
          <a:noFill/>
        </p:spPr>
        <p:txBody>
          <a:bodyPr wrap="square" lIns="182843" tIns="91422" rIns="182843" bIns="91422" rtlCol="0">
            <a:spAutoFit/>
          </a:bodyPr>
          <a:lstStyle/>
          <a:p>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Sous échantillonnage:   </a:t>
            </a:r>
          </a:p>
          <a:p>
            <a:endPar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fr-FR" sz="3200" b="1" dirty="0">
                <a:latin typeface="Open Sans" panose="020B0606030504020204" pitchFamily="34" charset="0"/>
                <a:ea typeface="Open Sans" panose="020B0606030504020204" pitchFamily="34" charset="0"/>
                <a:cs typeface="Open Sans" panose="020B0606030504020204" pitchFamily="34" charset="0"/>
              </a:rPr>
              <a:t>Nous constatons le  problème déséquilibre des classes. En effet, la prédiction du modèle est beaucoup influencée par l'effet majoritaire de la classe 0. </a:t>
            </a:r>
          </a:p>
          <a:p>
            <a:pPr>
              <a:lnSpc>
                <a:spcPct val="150000"/>
              </a:lnSpc>
            </a:pPr>
            <a:r>
              <a:rPr lang="fr-FR" sz="3200" b="1" dirty="0">
                <a:latin typeface="Open Sans" panose="020B0606030504020204" pitchFamily="34" charset="0"/>
                <a:ea typeface="Open Sans" panose="020B0606030504020204" pitchFamily="34" charset="0"/>
                <a:cs typeface="Open Sans" panose="020B0606030504020204" pitchFamily="34" charset="0"/>
              </a:rPr>
              <a:t>Dans la suite nous tenterons de resoudre ce problème afin de voir le comportement du modèle. Pour ce faire, alors nous adapterons la méthode de sous échantillonnage afin de réduire  l'effectif de la classe majoritaire qui est ici les prêts non risqués. </a:t>
            </a:r>
          </a:p>
          <a:p>
            <a:pPr>
              <a:lnSpc>
                <a:spcPct val="150000"/>
              </a:lnSpc>
            </a:pPr>
            <a:r>
              <a:rPr lang="fr-FR" sz="3200" b="1" dirty="0">
                <a:latin typeface="Open Sans" panose="020B0606030504020204" pitchFamily="34" charset="0"/>
                <a:ea typeface="Open Sans" panose="020B0606030504020204" pitchFamily="34" charset="0"/>
                <a:cs typeface="Open Sans" panose="020B0606030504020204" pitchFamily="34" charset="0"/>
              </a:rPr>
              <a:t>Une technique de sur échantillonnage peut être envisagé, mais pour des raison d'exécution, nous n'allons pas adopter cette approche.</a:t>
            </a:r>
            <a:endParaRPr lang="en-ZA"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67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537979"/>
            <a:ext cx="10498667" cy="800178"/>
            <a:chOff x="10265586" y="4049753"/>
            <a:chExt cx="4536002" cy="1570545"/>
          </a:xfrm>
        </p:grpSpPr>
        <p:sp>
          <p:nvSpPr>
            <p:cNvPr id="29" name="Shape 3921">
              <a:extLst>
                <a:ext uri="{FF2B5EF4-FFF2-40B4-BE49-F238E27FC236}">
                  <a16:creationId xmlns:a16="http://schemas.microsoft.com/office/drawing/2014/main" id="{DB57C5ED-BBDD-4479-9D3B-72CBE4FD17D0}"/>
                </a:ext>
              </a:extLst>
            </p:cNvPr>
            <p:cNvSpPr/>
            <p:nvPr/>
          </p:nvSpPr>
          <p:spPr>
            <a:xfrm>
              <a:off x="10265586" y="4049753"/>
              <a:ext cx="4536002" cy="15016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Résultats des différents modéles</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63" y="2920525"/>
            <a:ext cx="6079067" cy="2496673"/>
          </a:xfrm>
          <a:prstGeom prst="rect">
            <a:avLst/>
          </a:prstGeom>
        </p:spPr>
      </p:pic>
      <p:sp>
        <p:nvSpPr>
          <p:cNvPr id="10" name="TextBox 51">
            <a:extLst>
              <a:ext uri="{FF2B5EF4-FFF2-40B4-BE49-F238E27FC236}">
                <a16:creationId xmlns:a16="http://schemas.microsoft.com/office/drawing/2014/main" id="{63323F9E-A336-410D-BC53-6589AD2832CC}"/>
              </a:ext>
            </a:extLst>
          </p:cNvPr>
          <p:cNvSpPr txBox="1"/>
          <p:nvPr/>
        </p:nvSpPr>
        <p:spPr>
          <a:xfrm>
            <a:off x="877357" y="5910618"/>
            <a:ext cx="6112935"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Regression logistique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2416" y="5198661"/>
            <a:ext cx="5774267" cy="2508424"/>
          </a:xfrm>
          <a:prstGeom prst="rect">
            <a:avLst/>
          </a:prstGeom>
        </p:spPr>
      </p:pic>
      <p:sp>
        <p:nvSpPr>
          <p:cNvPr id="12" name="TextBox 51">
            <a:extLst>
              <a:ext uri="{FF2B5EF4-FFF2-40B4-BE49-F238E27FC236}">
                <a16:creationId xmlns:a16="http://schemas.microsoft.com/office/drawing/2014/main" id="{63323F9E-A336-410D-BC53-6589AD2832CC}"/>
              </a:ext>
            </a:extLst>
          </p:cNvPr>
          <p:cNvSpPr txBox="1"/>
          <p:nvPr/>
        </p:nvSpPr>
        <p:spPr>
          <a:xfrm>
            <a:off x="9836847" y="8320555"/>
            <a:ext cx="5304597"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XGClassifier  </a:t>
            </a:r>
            <a:r>
              <a:rPr lang="en-ZA" sz="24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90597" y="3378860"/>
            <a:ext cx="5827536" cy="2531758"/>
          </a:xfrm>
          <a:prstGeom prst="rect">
            <a:avLst/>
          </a:prstGeom>
        </p:spPr>
      </p:pic>
      <p:sp>
        <p:nvSpPr>
          <p:cNvPr id="14" name="TextBox 51">
            <a:extLst>
              <a:ext uri="{FF2B5EF4-FFF2-40B4-BE49-F238E27FC236}">
                <a16:creationId xmlns:a16="http://schemas.microsoft.com/office/drawing/2014/main" id="{63323F9E-A336-410D-BC53-6589AD2832CC}"/>
              </a:ext>
            </a:extLst>
          </p:cNvPr>
          <p:cNvSpPr txBox="1"/>
          <p:nvPr/>
        </p:nvSpPr>
        <p:spPr>
          <a:xfrm>
            <a:off x="16887826" y="6189097"/>
            <a:ext cx="5672666"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LGBClassifier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559" y="7486824"/>
            <a:ext cx="5604932" cy="2256747"/>
          </a:xfrm>
          <a:prstGeom prst="rect">
            <a:avLst/>
          </a:prstGeom>
        </p:spPr>
      </p:pic>
      <p:sp>
        <p:nvSpPr>
          <p:cNvPr id="16" name="TextBox 51">
            <a:extLst>
              <a:ext uri="{FF2B5EF4-FFF2-40B4-BE49-F238E27FC236}">
                <a16:creationId xmlns:a16="http://schemas.microsoft.com/office/drawing/2014/main" id="{63323F9E-A336-410D-BC53-6589AD2832CC}"/>
              </a:ext>
            </a:extLst>
          </p:cNvPr>
          <p:cNvSpPr txBox="1"/>
          <p:nvPr/>
        </p:nvSpPr>
        <p:spPr>
          <a:xfrm>
            <a:off x="1266825" y="10487988"/>
            <a:ext cx="5672666"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CatboostClassifier</a:t>
            </a: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92697" y="7486824"/>
            <a:ext cx="5948001" cy="2344535"/>
          </a:xfrm>
          <a:prstGeom prst="rect">
            <a:avLst/>
          </a:prstGeom>
        </p:spPr>
      </p:pic>
      <p:sp>
        <p:nvSpPr>
          <p:cNvPr id="18" name="TextBox 51">
            <a:extLst>
              <a:ext uri="{FF2B5EF4-FFF2-40B4-BE49-F238E27FC236}">
                <a16:creationId xmlns:a16="http://schemas.microsoft.com/office/drawing/2014/main" id="{63323F9E-A336-410D-BC53-6589AD2832CC}"/>
              </a:ext>
            </a:extLst>
          </p:cNvPr>
          <p:cNvSpPr txBox="1"/>
          <p:nvPr/>
        </p:nvSpPr>
        <p:spPr>
          <a:xfrm>
            <a:off x="16645467" y="10090016"/>
            <a:ext cx="5672666" cy="677072"/>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pPr algn="ct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RandomForest           </a:t>
            </a:r>
            <a:endParaRPr lang="id-ID"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9780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5875867" y="2118417"/>
            <a:ext cx="11562291" cy="811050"/>
            <a:chOff x="10182468" y="3418640"/>
            <a:chExt cx="4536002" cy="2767401"/>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3418640"/>
              <a:ext cx="3413699" cy="1570541"/>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Selection des variables</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10" name="TextBox 51">
            <a:extLst>
              <a:ext uri="{FF2B5EF4-FFF2-40B4-BE49-F238E27FC236}">
                <a16:creationId xmlns:a16="http://schemas.microsoft.com/office/drawing/2014/main" id="{63323F9E-A336-410D-BC53-6589AD2832CC}"/>
              </a:ext>
            </a:extLst>
          </p:cNvPr>
          <p:cNvSpPr txBox="1"/>
          <p:nvPr/>
        </p:nvSpPr>
        <p:spPr>
          <a:xfrm>
            <a:off x="4403558" y="3427257"/>
            <a:ext cx="17273337" cy="7123196"/>
          </a:xfrm>
          <a:prstGeom prst="rect">
            <a:avLst/>
          </a:prstGeom>
          <a:noFill/>
        </p:spPr>
        <p:txBody>
          <a:bodyPr wrap="square" lIns="182843" tIns="91422" rIns="182843" bIns="91422" rtlCol="0">
            <a:spAutoFit/>
          </a:bodyPr>
          <a:lstStyle/>
          <a:p>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p>
          <a:p>
            <a:endPar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a:lnSpc>
                <a:spcPct val="250000"/>
              </a:lnSpc>
            </a:pPr>
            <a:r>
              <a:rPr lang="fr-FR" sz="3200" b="1" dirty="0">
                <a:latin typeface="Open Sans" panose="020B0606030504020204" pitchFamily="34" charset="0"/>
                <a:ea typeface="Open Sans" panose="020B0606030504020204" pitchFamily="34" charset="0"/>
                <a:cs typeface="Open Sans" panose="020B0606030504020204" pitchFamily="34" charset="0"/>
              </a:rPr>
              <a:t>Avec un seuil de 0.006 nous avons pu sélectionner les 42 meilleurs variables les plus importantes qui expliquent le modèle et donnent les mêmes performances que les 137 variables depuis la base initiale.</a:t>
            </a:r>
          </a:p>
          <a:p>
            <a:pPr>
              <a:lnSpc>
                <a:spcPct val="250000"/>
              </a:lnSpc>
            </a:pPr>
            <a:r>
              <a:rPr lang="fr-FR" sz="3200" b="1" dirty="0">
                <a:latin typeface="Open Sans" panose="020B0606030504020204" pitchFamily="34" charset="0"/>
                <a:ea typeface="Open Sans" panose="020B0606030504020204" pitchFamily="34" charset="0"/>
                <a:cs typeface="Open Sans" panose="020B0606030504020204" pitchFamily="34" charset="0"/>
              </a:rPr>
              <a:t>Dans la suite nous utiliserons une fonction qui sélectionnera les meilleurs variables enfin de réduire le nombre si possible.</a:t>
            </a:r>
            <a:endParaRPr lang="en-ZA"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67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693775" y="248291"/>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5755551" y="853740"/>
            <a:ext cx="11562291" cy="811050"/>
            <a:chOff x="10182468" y="3418640"/>
            <a:chExt cx="4536002" cy="2767401"/>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3418640"/>
              <a:ext cx="3413699" cy="2730301"/>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Modéle avec les 42 variables</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10" name="TextBox 51">
            <a:extLst>
              <a:ext uri="{FF2B5EF4-FFF2-40B4-BE49-F238E27FC236}">
                <a16:creationId xmlns:a16="http://schemas.microsoft.com/office/drawing/2014/main" id="{63323F9E-A336-410D-BC53-6589AD2832CC}"/>
              </a:ext>
            </a:extLst>
          </p:cNvPr>
          <p:cNvSpPr txBox="1"/>
          <p:nvPr/>
        </p:nvSpPr>
        <p:spPr>
          <a:xfrm>
            <a:off x="12729411" y="1666095"/>
            <a:ext cx="10819625" cy="9708519"/>
          </a:xfrm>
          <a:prstGeom prst="rect">
            <a:avLst/>
          </a:prstGeom>
          <a:noFill/>
        </p:spPr>
        <p:txBody>
          <a:bodyPr wrap="square" lIns="182843" tIns="91422" rIns="182843" bIns="91422" rtlCol="0">
            <a:spAutoFit/>
          </a:bodyPr>
          <a:lstStyle/>
          <a:p>
            <a:pPr algn="just">
              <a:lnSpc>
                <a:spcPct val="150000"/>
              </a:lnSpc>
            </a:pPr>
            <a:r>
              <a:rPr lang="en-ZA"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fr-FR" sz="3200" b="1" dirty="0">
                <a:latin typeface="Open Sans" panose="020B0606030504020204" pitchFamily="34" charset="0"/>
                <a:ea typeface="Open Sans" panose="020B0606030504020204" pitchFamily="34" charset="0"/>
                <a:cs typeface="Open Sans" panose="020B0606030504020204" pitchFamily="34" charset="0"/>
              </a:rPr>
              <a:t>Nous avons amélioré de façon significative notre métrique de validation à savoir le F1-score passant de 95% à 96% sur la détection des prêts non risqués. De plus cette amélioration est importante sur les prêts risqués car son F1-Score passe de 68% à 75%. cette amelioration est observée sur les autres metriques comme la presicion et le recall.</a:t>
            </a:r>
          </a:p>
          <a:p>
            <a:pPr algn="just">
              <a:lnSpc>
                <a:spcPct val="150000"/>
              </a:lnSpc>
            </a:pPr>
            <a:r>
              <a:rPr lang="fr-FR" sz="3200" b="1" dirty="0">
                <a:latin typeface="Open Sans" panose="020B0606030504020204" pitchFamily="34" charset="0"/>
                <a:ea typeface="Open Sans" panose="020B0606030504020204" pitchFamily="34" charset="0"/>
                <a:cs typeface="Open Sans" panose="020B0606030504020204" pitchFamily="34" charset="0"/>
              </a:rPr>
              <a:t>Ainsi, la performance du modèle s'est nettement améliorée avec seulement les 42 variables sélectionnées.</a:t>
            </a:r>
          </a:p>
          <a:p>
            <a:pPr algn="just">
              <a:lnSpc>
                <a:spcPct val="150000"/>
              </a:lnSpc>
            </a:pPr>
            <a:r>
              <a:rPr lang="fr-FR" sz="3200" b="1" dirty="0">
                <a:latin typeface="Open Sans" panose="020B0606030504020204" pitchFamily="34" charset="0"/>
                <a:ea typeface="Open Sans" panose="020B0606030504020204" pitchFamily="34" charset="0"/>
                <a:cs typeface="Open Sans" panose="020B0606030504020204" pitchFamily="34" charset="0"/>
              </a:rPr>
              <a:t>Pour améliorer encore le modèle, nous passons à la dernière phase qui est l'optimisation des hyperparamétres.</a:t>
            </a:r>
            <a:endParaRPr lang="en-ZA"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826" y="5323683"/>
            <a:ext cx="8359774" cy="607245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267" y="3596608"/>
            <a:ext cx="6790266" cy="1716202"/>
          </a:xfrm>
          <a:prstGeom prst="rect">
            <a:avLst/>
          </a:prstGeom>
        </p:spPr>
      </p:pic>
    </p:spTree>
    <p:extLst>
      <p:ext uri="{BB962C8B-B14F-4D97-AF65-F5344CB8AC3E}">
        <p14:creationId xmlns:p14="http://schemas.microsoft.com/office/powerpoint/2010/main" val="34547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705540"/>
            <a:ext cx="10498667" cy="664193"/>
            <a:chOff x="10182468" y="3346591"/>
            <a:chExt cx="4536002" cy="2839450"/>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10733" y="3346591"/>
              <a:ext cx="3413699" cy="1570544"/>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hyperparamétre</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2" name="Rectangle 1"/>
          <p:cNvSpPr/>
          <p:nvPr/>
        </p:nvSpPr>
        <p:spPr>
          <a:xfrm>
            <a:off x="4670058" y="3623249"/>
            <a:ext cx="14278342" cy="6740307"/>
          </a:xfrm>
          <a:prstGeom prst="rect">
            <a:avLst/>
          </a:prstGeom>
        </p:spPr>
        <p:txBody>
          <a:bodyPr wrap="square">
            <a:spAutoFit/>
          </a:bodyPr>
          <a:lstStyle/>
          <a:p>
            <a:endParaRPr lang="en-US" dirty="0">
              <a:latin typeface="-apple-system"/>
            </a:endParaRPr>
          </a:p>
          <a:p>
            <a:r>
              <a:rPr lang="en-US" dirty="0">
                <a:latin typeface="-apple-system"/>
              </a:rPr>
              <a:t>Nous avions fait l’optimisation des hyperparamétres avec la fonction</a:t>
            </a:r>
          </a:p>
          <a:p>
            <a:r>
              <a:rPr lang="en-US" b="1" dirty="0">
                <a:latin typeface="-apple-system"/>
              </a:rPr>
              <a:t> RandomizedSearchCV;</a:t>
            </a:r>
          </a:p>
          <a:p>
            <a:endParaRPr lang="en-US" b="1" dirty="0">
              <a:latin typeface="-apple-system"/>
            </a:endParaRPr>
          </a:p>
          <a:p>
            <a:r>
              <a:rPr lang="fr-FR" b="1" dirty="0">
                <a:latin typeface="-apple-system"/>
              </a:rPr>
              <a:t>Après l'optimisation des hyperparamétres, le nombre de variable est réduit à 24 mais la performance du modèle diminue un peu;</a:t>
            </a:r>
          </a:p>
          <a:p>
            <a:endParaRPr lang="fr-FR" b="1" dirty="0">
              <a:latin typeface="-apple-system"/>
            </a:endParaRPr>
          </a:p>
          <a:p>
            <a:r>
              <a:rPr lang="fr-FR" b="1" dirty="0">
                <a:latin typeface="-apple-system"/>
              </a:rPr>
              <a:t>Dans la suite nous opterons pour le modèle avec 42 variables comme notre modèle finale car il a le meilleur score.</a:t>
            </a:r>
            <a:endParaRPr lang="en-US" b="1" dirty="0">
              <a:latin typeface="-apple-system"/>
            </a:endParaRPr>
          </a:p>
          <a:p>
            <a:endParaRPr lang="en-US" b="1" i="0" dirty="0">
              <a:effectLst/>
              <a:latin typeface="-apple-system"/>
            </a:endParaRPr>
          </a:p>
          <a:p>
            <a:endParaRPr lang="en-US" b="1" dirty="0">
              <a:latin typeface="-apple-system"/>
            </a:endParaRPr>
          </a:p>
          <a:p>
            <a:endParaRPr lang="en-US" b="1" i="0" dirty="0">
              <a:effectLst/>
              <a:latin typeface="-apple-system"/>
            </a:endParaRPr>
          </a:p>
        </p:txBody>
      </p:sp>
    </p:spTree>
    <p:extLst>
      <p:ext uri="{BB962C8B-B14F-4D97-AF65-F5344CB8AC3E}">
        <p14:creationId xmlns:p14="http://schemas.microsoft.com/office/powerpoint/2010/main" val="83308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939491" y="2381792"/>
            <a:ext cx="10498667" cy="700076"/>
            <a:chOff x="10182468" y="2709823"/>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2709823"/>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2739938"/>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Choix du modéle final </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2" name="Rectangle 1"/>
          <p:cNvSpPr/>
          <p:nvPr/>
        </p:nvSpPr>
        <p:spPr>
          <a:xfrm>
            <a:off x="14765867" y="5632847"/>
            <a:ext cx="8398933" cy="2308324"/>
          </a:xfrm>
          <a:prstGeom prst="rect">
            <a:avLst/>
          </a:prstGeom>
        </p:spPr>
        <p:txBody>
          <a:bodyPr wrap="square">
            <a:spAutoFit/>
          </a:bodyPr>
          <a:lstStyle/>
          <a:p>
            <a:r>
              <a:rPr lang="en-US" sz="4800" dirty="0"/>
              <a:t>Le modéle final est le modéle de RandomForest avec les 42 variables explicatives. </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467" y="5926667"/>
            <a:ext cx="8057965" cy="58420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798" y="3636490"/>
            <a:ext cx="7312899" cy="2031655"/>
          </a:xfrm>
          <a:prstGeom prst="rect">
            <a:avLst/>
          </a:prstGeom>
        </p:spPr>
      </p:pic>
    </p:spTree>
    <p:extLst>
      <p:ext uri="{BB962C8B-B14F-4D97-AF65-F5344CB8AC3E}">
        <p14:creationId xmlns:p14="http://schemas.microsoft.com/office/powerpoint/2010/main" val="2329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898312" y="789712"/>
            <a:ext cx="2581027"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Résultats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6" name="Group 3">
            <a:extLst>
              <a:ext uri="{FF2B5EF4-FFF2-40B4-BE49-F238E27FC236}">
                <a16:creationId xmlns:a16="http://schemas.microsoft.com/office/drawing/2014/main" id="{DAB80EC1-CFE3-4BF0-B153-F0F562152CD6}"/>
              </a:ext>
            </a:extLst>
          </p:cNvPr>
          <p:cNvGrpSpPr/>
          <p:nvPr/>
        </p:nvGrpSpPr>
        <p:grpSpPr>
          <a:xfrm>
            <a:off x="6773334" y="1913467"/>
            <a:ext cx="10834158" cy="1156293"/>
            <a:chOff x="10182468" y="3648228"/>
            <a:chExt cx="4536002" cy="2537813"/>
          </a:xfrm>
        </p:grpSpPr>
        <p:sp>
          <p:nvSpPr>
            <p:cNvPr id="29" name="Shape 3921">
              <a:extLst>
                <a:ext uri="{FF2B5EF4-FFF2-40B4-BE49-F238E27FC236}">
                  <a16:creationId xmlns:a16="http://schemas.microsoft.com/office/drawing/2014/main" id="{DB57C5ED-BBDD-4479-9D3B-72CBE4FD17D0}"/>
                </a:ext>
              </a:extLst>
            </p:cNvPr>
            <p:cNvSpPr/>
            <p:nvPr/>
          </p:nvSpPr>
          <p:spPr>
            <a:xfrm>
              <a:off x="10182468" y="3648228"/>
              <a:ext cx="4536002" cy="25378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2" name="Rectangle 31">
              <a:extLst>
                <a:ext uri="{FF2B5EF4-FFF2-40B4-BE49-F238E27FC236}">
                  <a16:creationId xmlns:a16="http://schemas.microsoft.com/office/drawing/2014/main" id="{C68D2F9C-3DE0-4B95-A1A8-A42BB32F8478}"/>
                </a:ext>
              </a:extLst>
            </p:cNvPr>
            <p:cNvSpPr/>
            <p:nvPr/>
          </p:nvSpPr>
          <p:spPr>
            <a:xfrm>
              <a:off x="10826738" y="4049755"/>
              <a:ext cx="3413699" cy="1570543"/>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Validation du modéle avec testset </a:t>
              </a:r>
            </a:p>
          </p:txBody>
        </p:sp>
      </p:gr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2" name="Rectangle 1"/>
          <p:cNvSpPr/>
          <p:nvPr/>
        </p:nvSpPr>
        <p:spPr>
          <a:xfrm>
            <a:off x="13767206" y="4528890"/>
            <a:ext cx="8567861" cy="6186309"/>
          </a:xfrm>
          <a:prstGeom prst="rect">
            <a:avLst/>
          </a:prstGeom>
        </p:spPr>
        <p:txBody>
          <a:bodyPr wrap="square">
            <a:spAutoFit/>
          </a:bodyPr>
          <a:lstStyle/>
          <a:p>
            <a:pPr marL="571500" indent="-571500">
              <a:buFont typeface="Wingdings" panose="05000000000000000000" pitchFamily="2" charset="2"/>
              <a:buChar char="q"/>
            </a:pPr>
            <a:r>
              <a:rPr lang="en-US" dirty="0"/>
              <a:t>Losque nous soumettons un jeu de données que le modèle n'a jamais vu, nous pouvons voir que notre modèle arrive à bien classer sans perte de généralisation;</a:t>
            </a:r>
          </a:p>
          <a:p>
            <a:pPr marL="571500" indent="-571500">
              <a:buFont typeface="Wingdings" panose="05000000000000000000" pitchFamily="2" charset="2"/>
              <a:buChar char="q"/>
            </a:pPr>
            <a:endParaRPr lang="en-US" dirty="0"/>
          </a:p>
          <a:p>
            <a:pPr marL="571500" indent="-571500">
              <a:buFont typeface="Wingdings" panose="05000000000000000000" pitchFamily="2" charset="2"/>
              <a:buChar char="q"/>
            </a:pPr>
            <a:r>
              <a:rPr lang="fr-FR" dirty="0"/>
              <a:t>Donc notre modèle n'est ni en overfit ni en underfit.</a:t>
            </a:r>
          </a:p>
          <a:p>
            <a:endParaRPr lang="fr-FR" dirty="0"/>
          </a:p>
          <a:p>
            <a:r>
              <a:rPr lang="fr-FR" dirty="0"/>
              <a:t>nous validons ce modèle comme notre modèle de prediction  finale</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7" y="5695265"/>
            <a:ext cx="8094133" cy="612420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466" y="3362517"/>
            <a:ext cx="7206845" cy="2332747"/>
          </a:xfrm>
          <a:prstGeom prst="rect">
            <a:avLst/>
          </a:prstGeom>
        </p:spPr>
      </p:pic>
    </p:spTree>
    <p:extLst>
      <p:ext uri="{BB962C8B-B14F-4D97-AF65-F5344CB8AC3E}">
        <p14:creationId xmlns:p14="http://schemas.microsoft.com/office/powerpoint/2010/main" val="16450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709896" y="789712"/>
            <a:ext cx="3330957" cy="1569660"/>
          </a:xfrm>
          <a:prstGeom prst="rect">
            <a:avLst/>
          </a:prstGeom>
          <a:noFill/>
        </p:spPr>
        <p:txBody>
          <a:bodyPr wrap="squar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Prediction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pic>
        <p:nvPicPr>
          <p:cNvPr id="4" name="Image 3">
            <a:extLst>
              <a:ext uri="{FF2B5EF4-FFF2-40B4-BE49-F238E27FC236}">
                <a16:creationId xmlns:a16="http://schemas.microsoft.com/office/drawing/2014/main" id="{BFCBC3A5-2639-EA22-5D7A-DEA4D1FDD7B5}"/>
              </a:ext>
            </a:extLst>
          </p:cNvPr>
          <p:cNvPicPr>
            <a:picLocks noChangeAspect="1"/>
          </p:cNvPicPr>
          <p:nvPr/>
        </p:nvPicPr>
        <p:blipFill>
          <a:blip r:embed="rId3"/>
          <a:stretch>
            <a:fillRect/>
          </a:stretch>
        </p:blipFill>
        <p:spPr>
          <a:xfrm>
            <a:off x="2636224" y="3609475"/>
            <a:ext cx="19105202" cy="6185399"/>
          </a:xfrm>
          <a:prstGeom prst="rect">
            <a:avLst/>
          </a:prstGeom>
        </p:spPr>
      </p:pic>
    </p:spTree>
    <p:extLst>
      <p:ext uri="{BB962C8B-B14F-4D97-AF65-F5344CB8AC3E}">
        <p14:creationId xmlns:p14="http://schemas.microsoft.com/office/powerpoint/2010/main" val="62163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2533" y="1569193"/>
            <a:ext cx="17427520" cy="10248960"/>
          </a:xfrm>
          <a:prstGeom prst="rect">
            <a:avLst/>
          </a:prstGeom>
          <a:noFill/>
        </p:spPr>
        <p:txBody>
          <a:bodyPr wrap="square" rtlCol="0">
            <a:spAutoFit/>
          </a:bodyPr>
          <a:lstStyle/>
          <a:p>
            <a:pPr>
              <a:lnSpc>
                <a:spcPct val="150000"/>
              </a:lnSpc>
            </a:pPr>
            <a:endParaRPr lang="en-ZA" sz="4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50000"/>
              </a:lnSpc>
              <a:buFont typeface="Wingdings" panose="05000000000000000000" pitchFamily="2" charset="2"/>
              <a:buChar char="q"/>
            </a:pPr>
            <a:r>
              <a:rPr lang="fr-FR" sz="3200" dirty="0"/>
              <a:t> </a:t>
            </a:r>
            <a:r>
              <a:rPr lang="fr-FR" sz="3200" b="1" dirty="0">
                <a:solidFill>
                  <a:schemeClr val="accent6">
                    <a:lumMod val="25000"/>
                  </a:schemeClr>
                </a:solidFill>
                <a:latin typeface="Arial Black" panose="020B0A04020102020204" pitchFamily="34" charset="0"/>
                <a:cs typeface="Times New Roman" panose="02020603050405020304" pitchFamily="18" charset="0"/>
              </a:rPr>
              <a:t>L’activité bancaire génère plusieurs types de risques notamment le risque de crédit. </a:t>
            </a:r>
            <a:endParaRPr lang="fr-FR" sz="2400" b="1" dirty="0">
              <a:solidFill>
                <a:schemeClr val="accent6">
                  <a:lumMod val="25000"/>
                </a:schemeClr>
              </a:solidFill>
              <a:latin typeface="Arial Black" panose="020B0A04020102020204" pitchFamily="34" charset="0"/>
              <a:cs typeface="Times New Roman" panose="02020603050405020304" pitchFamily="18" charset="0"/>
            </a:endParaRPr>
          </a:p>
          <a:p>
            <a:pPr>
              <a:lnSpc>
                <a:spcPct val="150000"/>
              </a:lnSpc>
            </a:pPr>
            <a:endParaRPr lang="fr-FR" sz="2400" b="1" dirty="0">
              <a:solidFill>
                <a:schemeClr val="accent6">
                  <a:lumMod val="25000"/>
                </a:schemeClr>
              </a:solidFill>
              <a:latin typeface="Arial Black" panose="020B0A04020102020204" pitchFamily="34" charset="0"/>
              <a:cs typeface="Times New Roman" panose="02020603050405020304" pitchFamily="18" charset="0"/>
            </a:endParaRPr>
          </a:p>
          <a:p>
            <a:pPr marL="342900" indent="-342900">
              <a:lnSpc>
                <a:spcPct val="150000"/>
              </a:lnSpc>
              <a:buFont typeface="Wingdings" panose="05000000000000000000" pitchFamily="2" charset="2"/>
              <a:buChar char="q"/>
            </a:pPr>
            <a:r>
              <a:rPr lang="fr-FR" sz="3200" b="1" dirty="0">
                <a:solidFill>
                  <a:schemeClr val="accent6">
                    <a:lumMod val="25000"/>
                  </a:schemeClr>
                </a:solidFill>
                <a:latin typeface="Arial Black" panose="020B0A04020102020204" pitchFamily="34" charset="0"/>
                <a:cs typeface="Times New Roman" panose="02020603050405020304" pitchFamily="18" charset="0"/>
              </a:rPr>
              <a:t> Dès qu’un créancier accorde un prêt à un débiteur, il court le risque que ce dernier n’honore pas ses engagements relatifs au service de la dette</a:t>
            </a:r>
            <a:r>
              <a:rPr lang="en-ZA" sz="3200" b="1" dirty="0">
                <a:solidFill>
                  <a:schemeClr val="accent6">
                    <a:lumMod val="25000"/>
                  </a:schemeClr>
                </a:solidFill>
                <a:latin typeface="Arial Black" panose="020B0A04020102020204" pitchFamily="34" charset="0"/>
                <a:cs typeface="Times New Roman" panose="02020603050405020304" pitchFamily="18" charset="0"/>
              </a:rPr>
              <a:t>;</a:t>
            </a:r>
          </a:p>
          <a:p>
            <a:pPr>
              <a:lnSpc>
                <a:spcPct val="150000"/>
              </a:lnSpc>
            </a:pPr>
            <a:endParaRPr lang="en-ZA" sz="3200" b="1" dirty="0">
              <a:solidFill>
                <a:schemeClr val="accent6">
                  <a:lumMod val="25000"/>
                </a:schemeClr>
              </a:solidFill>
              <a:latin typeface="Arial Black" panose="020B0A04020102020204" pitchFamily="34" charset="0"/>
              <a:cs typeface="Times New Roman" panose="02020603050405020304" pitchFamily="18" charset="0"/>
            </a:endParaRPr>
          </a:p>
          <a:p>
            <a:pPr marL="342900" indent="-342900">
              <a:lnSpc>
                <a:spcPct val="150000"/>
              </a:lnSpc>
              <a:buFont typeface="Wingdings" panose="05000000000000000000" pitchFamily="2" charset="2"/>
              <a:buChar char="q"/>
            </a:pPr>
            <a:r>
              <a:rPr lang="fr-FR" sz="3200" b="1" dirty="0">
                <a:solidFill>
                  <a:schemeClr val="accent6">
                    <a:lumMod val="25000"/>
                  </a:schemeClr>
                </a:solidFill>
                <a:latin typeface="Arial Black" panose="020B0A04020102020204" pitchFamily="34" charset="0"/>
                <a:cs typeface="Times New Roman" panose="02020603050405020304" pitchFamily="18" charset="0"/>
              </a:rPr>
              <a:t> Pour faire face à ces risques de défaut de paiement, les banques doivent prendre des mesures de contrôle afin de prédire les prêts qui sont risqués ou non risqués. Ceci est aujourd'hui possible grâce au technique de machine learing. </a:t>
            </a:r>
          </a:p>
          <a:p>
            <a:pPr>
              <a:lnSpc>
                <a:spcPct val="150000"/>
              </a:lnSpc>
            </a:pPr>
            <a:endParaRPr lang="fr-FR" sz="3200" b="1" dirty="0">
              <a:solidFill>
                <a:schemeClr val="accent6">
                  <a:lumMod val="25000"/>
                </a:schemeClr>
              </a:solidFill>
              <a:latin typeface="Arial Black" panose="020B0A04020102020204" pitchFamily="34" charset="0"/>
              <a:cs typeface="Times New Roman" panose="02020603050405020304" pitchFamily="18" charset="0"/>
            </a:endParaRPr>
          </a:p>
          <a:p>
            <a:pPr marL="342900" indent="-342900">
              <a:lnSpc>
                <a:spcPct val="150000"/>
              </a:lnSpc>
              <a:buFont typeface="Wingdings" panose="05000000000000000000" pitchFamily="2" charset="2"/>
              <a:buChar char="q"/>
            </a:pPr>
            <a:r>
              <a:rPr lang="fr-FR" sz="3200" b="1" dirty="0">
                <a:solidFill>
                  <a:schemeClr val="accent6">
                    <a:lumMod val="25000"/>
                  </a:schemeClr>
                </a:solidFill>
                <a:latin typeface="Arial Black" panose="020B0A04020102020204" pitchFamily="34" charset="0"/>
                <a:cs typeface="Times New Roman" panose="02020603050405020304" pitchFamily="18" charset="0"/>
              </a:rPr>
              <a:t> C'est exactement dans ce cadre que se situe le présent projet</a:t>
            </a:r>
            <a:r>
              <a:rPr lang="fr-FR" sz="3200" dirty="0">
                <a:solidFill>
                  <a:schemeClr val="accent6">
                    <a:lumMod val="25000"/>
                  </a:schemeClr>
                </a:solidFill>
                <a:latin typeface="Arial Black" panose="020B0A04020102020204" pitchFamily="34" charset="0"/>
              </a:rPr>
              <a:t>.</a:t>
            </a:r>
            <a:endParaRPr lang="en-ZA" sz="3200" b="1"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endParaRPr>
          </a:p>
          <a:p>
            <a:endParaRPr lang="en-ZA" sz="24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8CC1CDC3-AFA5-41A1-B1F7-DDFA50E9CB34}"/>
              </a:ext>
            </a:extLst>
          </p:cNvPr>
          <p:cNvCxnSpPr>
            <a:cxnSpLocks/>
          </p:cNvCxnSpPr>
          <p:nvPr/>
        </p:nvCxnSpPr>
        <p:spPr>
          <a:xfrm>
            <a:off x="2102289" y="11211129"/>
            <a:ext cx="9111802" cy="0"/>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24B62FB6-7C51-461B-96DF-0E6596A479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5964" y="12353926"/>
            <a:ext cx="2011545" cy="548957"/>
          </a:xfrm>
          <a:prstGeom prst="rect">
            <a:avLst/>
          </a:prstGeom>
        </p:spPr>
      </p:pic>
      <p:sp>
        <p:nvSpPr>
          <p:cNvPr id="10" name="TextBox 9">
            <a:extLst>
              <a:ext uri="{FF2B5EF4-FFF2-40B4-BE49-F238E27FC236}">
                <a16:creationId xmlns:a16="http://schemas.microsoft.com/office/drawing/2014/main" id="{8F654480-AAA2-45E1-ABAC-8818A6335F30}"/>
              </a:ext>
            </a:extLst>
          </p:cNvPr>
          <p:cNvSpPr txBox="1"/>
          <p:nvPr/>
        </p:nvSpPr>
        <p:spPr>
          <a:xfrm>
            <a:off x="8948383" y="738197"/>
            <a:ext cx="6567825" cy="830997"/>
          </a:xfrm>
          <a:prstGeom prst="rect">
            <a:avLst/>
          </a:prstGeom>
          <a:noFill/>
        </p:spPr>
        <p:txBody>
          <a:bodyPr wrap="none" rtlCol="0">
            <a:spAutoFit/>
          </a:bodyPr>
          <a:lstStyle/>
          <a:p>
            <a:pPr algn="ctr"/>
            <a:r>
              <a:rPr lang="en-US" sz="4800" b="1"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rPr>
              <a:t>PROBLEMATIQUE</a:t>
            </a: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11" name="Straight Connector 10">
            <a:extLst>
              <a:ext uri="{FF2B5EF4-FFF2-40B4-BE49-F238E27FC236}">
                <a16:creationId xmlns:a16="http://schemas.microsoft.com/office/drawing/2014/main" id="{00CB51DE-7CC4-469C-A694-4479DFD1A42D}"/>
              </a:ext>
            </a:extLst>
          </p:cNvPr>
          <p:cNvCxnSpPr/>
          <p:nvPr/>
        </p:nvCxnSpPr>
        <p:spPr>
          <a:xfrm rot="5400000">
            <a:off x="12175390" y="1529003"/>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4" name="Image 3"/>
          <p:cNvPicPr>
            <a:picLocks noChangeAspect="1"/>
          </p:cNvPicPr>
          <p:nvPr/>
        </p:nvPicPr>
        <p:blipFill>
          <a:blip r:embed="rId4"/>
          <a:stretch>
            <a:fillRect/>
          </a:stretch>
        </p:blipFill>
        <p:spPr>
          <a:xfrm>
            <a:off x="19473333" y="2185705"/>
            <a:ext cx="4904317" cy="9025424"/>
          </a:xfrm>
          <a:prstGeom prst="rect">
            <a:avLst/>
          </a:prstGeom>
        </p:spPr>
      </p:pic>
      <p:pic>
        <p:nvPicPr>
          <p:cNvPr id="13" name="Image 12"/>
          <p:cNvPicPr>
            <a:picLocks noChangeAspect="1"/>
          </p:cNvPicPr>
          <p:nvPr/>
        </p:nvPicPr>
        <p:blipFill>
          <a:blip r:embed="rId5"/>
          <a:stretch>
            <a:fillRect/>
          </a:stretch>
        </p:blipFill>
        <p:spPr>
          <a:xfrm>
            <a:off x="1642533" y="12067105"/>
            <a:ext cx="2291292" cy="1414528"/>
          </a:xfrm>
          <a:prstGeom prst="rect">
            <a:avLst/>
          </a:prstGeom>
        </p:spPr>
      </p:pic>
      <p:pic>
        <p:nvPicPr>
          <p:cNvPr id="14" name="Image 13"/>
          <p:cNvPicPr>
            <a:picLocks noChangeAspect="1"/>
          </p:cNvPicPr>
          <p:nvPr/>
        </p:nvPicPr>
        <p:blipFill>
          <a:blip r:embed="rId5"/>
          <a:stretch>
            <a:fillRect/>
          </a:stretch>
        </p:blipFill>
        <p:spPr>
          <a:xfrm>
            <a:off x="20370799" y="12067105"/>
            <a:ext cx="2291292" cy="1414528"/>
          </a:xfrm>
          <a:prstGeom prst="rect">
            <a:avLst/>
          </a:prstGeom>
        </p:spPr>
      </p:pic>
    </p:spTree>
    <p:custDataLst>
      <p:tags r:id="rId1"/>
    </p:custDataLst>
    <p:extLst>
      <p:ext uri="{BB962C8B-B14F-4D97-AF65-F5344CB8AC3E}">
        <p14:creationId xmlns:p14="http://schemas.microsoft.com/office/powerpoint/2010/main" val="1942912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10709896" y="789712"/>
            <a:ext cx="2957861"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Conclusion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0" name="Straight Connector 19">
            <a:extLst>
              <a:ext uri="{FF2B5EF4-FFF2-40B4-BE49-F238E27FC236}">
                <a16:creationId xmlns:a16="http://schemas.microsoft.com/office/drawing/2014/main" id="{850FB37C-A729-474D-BFC1-371737EE4DE0}"/>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sp>
        <p:nvSpPr>
          <p:cNvPr id="2" name="Rectangle 1"/>
          <p:cNvSpPr/>
          <p:nvPr/>
        </p:nvSpPr>
        <p:spPr>
          <a:xfrm>
            <a:off x="3443632" y="3512695"/>
            <a:ext cx="18812934" cy="5632311"/>
          </a:xfrm>
          <a:prstGeom prst="rect">
            <a:avLst/>
          </a:prstGeom>
        </p:spPr>
        <p:txBody>
          <a:bodyPr wrap="square">
            <a:spAutoFit/>
          </a:bodyPr>
          <a:lstStyle/>
          <a:p>
            <a:pPr marL="571500" indent="-571500">
              <a:buFont typeface="Wingdings" panose="05000000000000000000" pitchFamily="2" charset="2"/>
              <a:buChar char="v"/>
            </a:pPr>
            <a:r>
              <a:rPr lang="en-US" dirty="0"/>
              <a:t>Au terme de notre travail, nous avons pu contruire un algorithme de machine learning capable de predire si un prêt est risqué ou non. Ce modèle a été construit à partir d'un algorithme embliste le RandomForest.</a:t>
            </a:r>
          </a:p>
          <a:p>
            <a:endParaRPr lang="en-US" dirty="0"/>
          </a:p>
          <a:p>
            <a:pPr marL="571500" indent="-571500">
              <a:buFont typeface="Wingdings" panose="05000000000000000000" pitchFamily="2" charset="2"/>
              <a:buChar char="v"/>
            </a:pPr>
            <a:r>
              <a:rPr lang="en-US" dirty="0"/>
              <a:t>Ainsi le modèle est capale de predire si un score est risqué ou non, mais aussi avec la probabilité associée. </a:t>
            </a:r>
          </a:p>
          <a:p>
            <a:endParaRPr lang="en-US" dirty="0"/>
          </a:p>
          <a:p>
            <a:pPr marL="571500" indent="-571500">
              <a:buFont typeface="Wingdings" panose="05000000000000000000" pitchFamily="2" charset="2"/>
              <a:buChar char="v"/>
            </a:pPr>
            <a:endParaRPr lang="en-US" dirty="0"/>
          </a:p>
          <a:p>
            <a:pPr marL="571500" indent="-571500">
              <a:buFont typeface="Wingdings" panose="05000000000000000000" pitchFamily="2" charset="2"/>
              <a:buChar char="v"/>
            </a:pPr>
            <a:r>
              <a:rPr lang="en-US" dirty="0"/>
              <a:t>Tout comme modèle predictif, il merite beacoup d’attention. En effet le modèle n’arrive pas capter tous les true positif et les true negative.</a:t>
            </a:r>
          </a:p>
        </p:txBody>
      </p:sp>
    </p:spTree>
    <p:extLst>
      <p:ext uri="{BB962C8B-B14F-4D97-AF65-F5344CB8AC3E}">
        <p14:creationId xmlns:p14="http://schemas.microsoft.com/office/powerpoint/2010/main" val="2663188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589EEC4-7824-4C06-B8A8-17D7C5A4C9F7}"/>
              </a:ext>
            </a:extLst>
          </p:cNvPr>
          <p:cNvSpPr txBox="1"/>
          <p:nvPr/>
        </p:nvSpPr>
        <p:spPr>
          <a:xfrm>
            <a:off x="5226206" y="1269278"/>
            <a:ext cx="12168628" cy="1938992"/>
          </a:xfrm>
          <a:prstGeom prst="rect">
            <a:avLst/>
          </a:prstGeom>
          <a:noFill/>
        </p:spPr>
        <p:txBody>
          <a:bodyPr wrap="square" rtlCol="0">
            <a:spAutoFit/>
          </a:bodyPr>
          <a:lstStyle/>
          <a:p>
            <a:pPr algn="ctr"/>
            <a:r>
              <a:rPr lang="en-US" sz="60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MERCI POUR VOTRE AIMABLE ATTENTION </a:t>
            </a:r>
          </a:p>
        </p:txBody>
      </p:sp>
      <p:pic>
        <p:nvPicPr>
          <p:cNvPr id="7" name="Image 6"/>
          <p:cNvPicPr>
            <a:picLocks noChangeAspect="1"/>
          </p:cNvPicPr>
          <p:nvPr/>
        </p:nvPicPr>
        <p:blipFill>
          <a:blip r:embed="rId2"/>
          <a:stretch>
            <a:fillRect/>
          </a:stretch>
        </p:blipFill>
        <p:spPr>
          <a:xfrm>
            <a:off x="1642533" y="12067105"/>
            <a:ext cx="2291292" cy="1414528"/>
          </a:xfrm>
          <a:prstGeom prst="rect">
            <a:avLst/>
          </a:prstGeom>
        </p:spPr>
      </p:pic>
      <p:pic>
        <p:nvPicPr>
          <p:cNvPr id="8" name="Image 7"/>
          <p:cNvPicPr>
            <a:picLocks noChangeAspect="1"/>
          </p:cNvPicPr>
          <p:nvPr/>
        </p:nvPicPr>
        <p:blipFill>
          <a:blip r:embed="rId2"/>
          <a:stretch>
            <a:fillRect/>
          </a:stretch>
        </p:blipFill>
        <p:spPr>
          <a:xfrm>
            <a:off x="20269200" y="12067105"/>
            <a:ext cx="2291292" cy="1414528"/>
          </a:xfrm>
          <a:prstGeom prst="rect">
            <a:avLst/>
          </a:prstGeom>
        </p:spPr>
      </p:pic>
      <p:pic>
        <p:nvPicPr>
          <p:cNvPr id="3" name="Image 2">
            <a:extLst>
              <a:ext uri="{FF2B5EF4-FFF2-40B4-BE49-F238E27FC236}">
                <a16:creationId xmlns:a16="http://schemas.microsoft.com/office/drawing/2014/main" id="{E18F1B31-3F5A-3BA7-4D63-13C42F2BE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790" y="3382979"/>
            <a:ext cx="12693750" cy="7984054"/>
          </a:xfrm>
          <a:prstGeom prst="rect">
            <a:avLst/>
          </a:prstGeom>
        </p:spPr>
      </p:pic>
    </p:spTree>
    <p:extLst>
      <p:ext uri="{BB962C8B-B14F-4D97-AF65-F5344CB8AC3E}">
        <p14:creationId xmlns:p14="http://schemas.microsoft.com/office/powerpoint/2010/main" val="236446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3958"/>
          <p:cNvSpPr/>
          <p:nvPr/>
        </p:nvSpPr>
        <p:spPr>
          <a:xfrm>
            <a:off x="5659926" y="2350462"/>
            <a:ext cx="3472918" cy="17225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214" y="9302"/>
                  <a:pt x="13014" y="2102"/>
                  <a:pt x="0" y="0"/>
                </a:cubicBezTo>
              </a:path>
            </a:pathLst>
          </a:custGeom>
          <a:ln w="6350">
            <a:solidFill>
              <a:srgbClr val="53585F"/>
            </a:solidFill>
            <a:miter lim="400000"/>
            <a:headEnd type="oval"/>
            <a:tailEnd type="triangle"/>
          </a:ln>
        </p:spPr>
        <p:txBody>
          <a:bodyPr lIns="182843" tIns="91422" rIns="182843" bIns="91422"/>
          <a:lstStyle/>
          <a:p>
            <a:pPr lvl="0"/>
            <a:endParaRPr dirty="0">
              <a:latin typeface="Calibri Light"/>
            </a:endParaRPr>
          </a:p>
        </p:txBody>
      </p:sp>
      <p:sp>
        <p:nvSpPr>
          <p:cNvPr id="225" name="Shape 3961"/>
          <p:cNvSpPr/>
          <p:nvPr/>
        </p:nvSpPr>
        <p:spPr>
          <a:xfrm>
            <a:off x="15894129" y="4440336"/>
            <a:ext cx="3528538" cy="17225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86" y="9302"/>
                  <a:pt x="8586" y="2102"/>
                  <a:pt x="21600" y="0"/>
                </a:cubicBezTo>
              </a:path>
            </a:pathLst>
          </a:custGeom>
          <a:ln w="6350">
            <a:solidFill>
              <a:srgbClr val="53585F"/>
            </a:solidFill>
            <a:miter lim="400000"/>
            <a:headEnd type="oval"/>
            <a:tailEnd type="triangle"/>
          </a:ln>
        </p:spPr>
        <p:txBody>
          <a:bodyPr lIns="182843" tIns="91422" rIns="182843" bIns="91422"/>
          <a:lstStyle/>
          <a:p>
            <a:pPr lvl="0"/>
            <a:endParaRPr dirty="0">
              <a:latin typeface="Calibri Light"/>
            </a:endParaRPr>
          </a:p>
        </p:txBody>
      </p:sp>
      <p:sp>
        <p:nvSpPr>
          <p:cNvPr id="44" name="TextBox 43">
            <a:extLst>
              <a:ext uri="{FF2B5EF4-FFF2-40B4-BE49-F238E27FC236}">
                <a16:creationId xmlns:a16="http://schemas.microsoft.com/office/drawing/2014/main" id="{E058AA97-6D6A-495E-B590-FBB88B310EC2}"/>
              </a:ext>
            </a:extLst>
          </p:cNvPr>
          <p:cNvSpPr txBox="1"/>
          <p:nvPr/>
        </p:nvSpPr>
        <p:spPr>
          <a:xfrm>
            <a:off x="11079572" y="738197"/>
            <a:ext cx="2305439"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OBJECTIF</a:t>
            </a:r>
            <a:endPar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5" name="Straight Connector 44">
            <a:extLst>
              <a:ext uri="{FF2B5EF4-FFF2-40B4-BE49-F238E27FC236}">
                <a16:creationId xmlns:a16="http://schemas.microsoft.com/office/drawing/2014/main" id="{35F70D58-556B-4382-A25A-4D24B794C259}"/>
              </a:ext>
            </a:extLst>
          </p:cNvPr>
          <p:cNvCxnSpPr/>
          <p:nvPr/>
        </p:nvCxnSpPr>
        <p:spPr>
          <a:xfrm rot="5400000">
            <a:off x="12175390" y="1529003"/>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63323F9E-A336-410D-BC53-6589AD2832CC}"/>
              </a:ext>
            </a:extLst>
          </p:cNvPr>
          <p:cNvSpPr txBox="1"/>
          <p:nvPr/>
        </p:nvSpPr>
        <p:spPr>
          <a:xfrm>
            <a:off x="1238453" y="1959517"/>
            <a:ext cx="5091474" cy="1661957"/>
          </a:xfrm>
          <a:prstGeom prst="rect">
            <a:avLst/>
          </a:prstGeom>
          <a:noFill/>
        </p:spPr>
        <p:txBody>
          <a:bodyPr wrap="square" lIns="182843" tIns="91422" rIns="182843" bIns="91422" rtlCol="0">
            <a:spAutoFit/>
          </a:bodyPr>
          <a:lstStyle/>
          <a:p>
            <a:pPr algn="ctr"/>
            <a:r>
              <a:rPr lang="en-ZA" sz="3200" b="1"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rPr>
              <a:t>OS1:  </a:t>
            </a:r>
            <a:r>
              <a:rPr lang="fr-FR" sz="3200" dirty="0">
                <a:solidFill>
                  <a:schemeClr val="accent6">
                    <a:lumMod val="25000"/>
                  </a:schemeClr>
                </a:solidFill>
                <a:latin typeface="Arial Black" panose="020B0A04020102020204" pitchFamily="34" charset="0"/>
              </a:rPr>
              <a:t>Analyse exploratoire des données</a:t>
            </a:r>
            <a:endParaRPr lang="id-ID"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90" name="TextBox 189">
            <a:extLst>
              <a:ext uri="{FF2B5EF4-FFF2-40B4-BE49-F238E27FC236}">
                <a16:creationId xmlns:a16="http://schemas.microsoft.com/office/drawing/2014/main" id="{30F12FE3-0F3C-4B79-9B16-35C64C28FFDA}"/>
              </a:ext>
            </a:extLst>
          </p:cNvPr>
          <p:cNvSpPr txBox="1"/>
          <p:nvPr/>
        </p:nvSpPr>
        <p:spPr>
          <a:xfrm>
            <a:off x="9356113" y="3950843"/>
            <a:ext cx="6383866" cy="4124170"/>
          </a:xfrm>
          <a:prstGeom prst="rect">
            <a:avLst/>
          </a:prstGeom>
        </p:spPr>
        <p:style>
          <a:lnRef idx="2">
            <a:schemeClr val="accent1"/>
          </a:lnRef>
          <a:fillRef idx="1">
            <a:schemeClr val="lt1"/>
          </a:fillRef>
          <a:effectRef idx="0">
            <a:schemeClr val="accent1"/>
          </a:effectRef>
          <a:fontRef idx="minor">
            <a:schemeClr val="dk1"/>
          </a:fontRef>
        </p:style>
        <p:txBody>
          <a:bodyPr wrap="square" lIns="182843" tIns="91422" rIns="182843" bIns="91422" rtlCol="0">
            <a:spAutoFit/>
          </a:bodyPr>
          <a:lstStyle/>
          <a:p>
            <a:r>
              <a:rPr lang="fr-FR" sz="3200" dirty="0">
                <a:solidFill>
                  <a:schemeClr val="accent6">
                    <a:lumMod val="25000"/>
                  </a:schemeClr>
                </a:solidFill>
                <a:latin typeface="Arial Black" panose="020B0A04020102020204" pitchFamily="34" charset="0"/>
              </a:rPr>
              <a:t>OG: consiste à mettre en place un modèle de machine Learning permettant de prédire si un prêt contracté par un client est risqué ou non, grâce aux carateriques du prêt.</a:t>
            </a:r>
            <a:endParaRPr lang="id-ID" sz="3200"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endParaRPr>
          </a:p>
        </p:txBody>
      </p:sp>
      <p:sp>
        <p:nvSpPr>
          <p:cNvPr id="191" name="Shape 3963">
            <a:extLst>
              <a:ext uri="{FF2B5EF4-FFF2-40B4-BE49-F238E27FC236}">
                <a16:creationId xmlns:a16="http://schemas.microsoft.com/office/drawing/2014/main" id="{6780FD33-DF3E-4008-AAE4-F45EDCED7EBB}"/>
              </a:ext>
            </a:extLst>
          </p:cNvPr>
          <p:cNvSpPr/>
          <p:nvPr/>
        </p:nvSpPr>
        <p:spPr>
          <a:xfrm rot="19435988" flipH="1">
            <a:off x="5751704" y="7435871"/>
            <a:ext cx="3151450" cy="13377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lIns="182843" tIns="91422" rIns="182843" bIns="91422"/>
          <a:lstStyle/>
          <a:p>
            <a:pPr lvl="0"/>
            <a:endParaRPr dirty="0">
              <a:latin typeface="Calibri Light"/>
            </a:endParaRPr>
          </a:p>
        </p:txBody>
      </p:sp>
      <p:pic>
        <p:nvPicPr>
          <p:cNvPr id="138" name="Image 137"/>
          <p:cNvPicPr>
            <a:picLocks noChangeAspect="1"/>
          </p:cNvPicPr>
          <p:nvPr/>
        </p:nvPicPr>
        <p:blipFill>
          <a:blip r:embed="rId2"/>
          <a:stretch>
            <a:fillRect/>
          </a:stretch>
        </p:blipFill>
        <p:spPr>
          <a:xfrm>
            <a:off x="1642533" y="12067105"/>
            <a:ext cx="2291292" cy="1414528"/>
          </a:xfrm>
          <a:prstGeom prst="rect">
            <a:avLst/>
          </a:prstGeom>
        </p:spPr>
      </p:pic>
      <p:pic>
        <p:nvPicPr>
          <p:cNvPr id="139" name="Image 138"/>
          <p:cNvPicPr>
            <a:picLocks noChangeAspect="1"/>
          </p:cNvPicPr>
          <p:nvPr/>
        </p:nvPicPr>
        <p:blipFill>
          <a:blip r:embed="rId2"/>
          <a:stretch>
            <a:fillRect/>
          </a:stretch>
        </p:blipFill>
        <p:spPr>
          <a:xfrm>
            <a:off x="20132369" y="11828165"/>
            <a:ext cx="2291292" cy="1414528"/>
          </a:xfrm>
          <a:prstGeom prst="rect">
            <a:avLst/>
          </a:prstGeom>
        </p:spPr>
      </p:pic>
      <p:sp>
        <p:nvSpPr>
          <p:cNvPr id="140" name="TextBox 51">
            <a:extLst>
              <a:ext uri="{FF2B5EF4-FFF2-40B4-BE49-F238E27FC236}">
                <a16:creationId xmlns:a16="http://schemas.microsoft.com/office/drawing/2014/main" id="{63323F9E-A336-410D-BC53-6589AD2832CC}"/>
              </a:ext>
            </a:extLst>
          </p:cNvPr>
          <p:cNvSpPr txBox="1"/>
          <p:nvPr/>
        </p:nvSpPr>
        <p:spPr>
          <a:xfrm>
            <a:off x="1642533" y="7653222"/>
            <a:ext cx="4283314" cy="3631727"/>
          </a:xfrm>
          <a:prstGeom prst="rect">
            <a:avLst/>
          </a:prstGeom>
          <a:noFill/>
        </p:spPr>
        <p:txBody>
          <a:bodyPr wrap="square" lIns="182843" tIns="91422" rIns="182843" bIns="91422" rtlCol="0">
            <a:spAutoFit/>
          </a:bodyPr>
          <a:lstStyle/>
          <a:p>
            <a:pPr algn="ctr"/>
            <a:r>
              <a:rPr lang="en-ZA" sz="3200" b="1"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rPr>
              <a:t>OS2:  </a:t>
            </a:r>
          </a:p>
          <a:p>
            <a:pPr algn="ctr"/>
            <a:r>
              <a:rPr lang="fr-FR" sz="3200" dirty="0">
                <a:solidFill>
                  <a:schemeClr val="accent6">
                    <a:lumMod val="25000"/>
                  </a:schemeClr>
                </a:solidFill>
                <a:latin typeface="Arial Black" panose="020B0A04020102020204" pitchFamily="34" charset="0"/>
              </a:rPr>
              <a:t>Prétraitement des données et Premier modèle</a:t>
            </a:r>
          </a:p>
          <a:p>
            <a:pPr algn="ctr"/>
            <a:r>
              <a:rPr lang="fr-FR" sz="3200" dirty="0">
                <a:solidFill>
                  <a:schemeClr val="accent6">
                    <a:lumMod val="25000"/>
                  </a:schemeClr>
                </a:solidFill>
                <a:latin typeface="Arial Black" panose="020B0A04020102020204" pitchFamily="34" charset="0"/>
              </a:rPr>
              <a:t>(base d’application train)</a:t>
            </a:r>
            <a:r>
              <a:rPr lang="en-ZA" sz="3200" b="1" dirty="0">
                <a:latin typeface="Open Sans" panose="020B0606030504020204" pitchFamily="34" charset="0"/>
                <a:ea typeface="Open Sans" panose="020B0606030504020204" pitchFamily="34" charset="0"/>
                <a:cs typeface="Open Sans" panose="020B0606030504020204" pitchFamily="34" charset="0"/>
              </a:rPr>
              <a:t>                   </a:t>
            </a:r>
            <a:endParaRPr lang="id-ID"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41" name="TextBox 51">
            <a:extLst>
              <a:ext uri="{FF2B5EF4-FFF2-40B4-BE49-F238E27FC236}">
                <a16:creationId xmlns:a16="http://schemas.microsoft.com/office/drawing/2014/main" id="{63323F9E-A336-410D-BC53-6589AD2832CC}"/>
              </a:ext>
            </a:extLst>
          </p:cNvPr>
          <p:cNvSpPr txBox="1"/>
          <p:nvPr/>
        </p:nvSpPr>
        <p:spPr>
          <a:xfrm>
            <a:off x="19147408" y="3765412"/>
            <a:ext cx="4261214" cy="3631727"/>
          </a:xfrm>
          <a:prstGeom prst="rect">
            <a:avLst/>
          </a:prstGeom>
          <a:noFill/>
        </p:spPr>
        <p:txBody>
          <a:bodyPr wrap="square" lIns="182843" tIns="91422" rIns="182843" bIns="91422" rtlCol="0">
            <a:spAutoFit/>
          </a:bodyPr>
          <a:lstStyle/>
          <a:p>
            <a:pPr algn="ctr"/>
            <a:r>
              <a:rPr lang="en-ZA" sz="3200" b="1" dirty="0">
                <a:solidFill>
                  <a:schemeClr val="accent6">
                    <a:lumMod val="25000"/>
                  </a:schemeClr>
                </a:solidFill>
                <a:latin typeface="Arial Black" panose="020B0A04020102020204" pitchFamily="34" charset="0"/>
                <a:ea typeface="Open Sans" panose="020B0606030504020204" pitchFamily="34" charset="0"/>
                <a:cs typeface="Open Sans" panose="020B0606030504020204" pitchFamily="34" charset="0"/>
              </a:rPr>
              <a:t>OS3:     </a:t>
            </a:r>
            <a:r>
              <a:rPr lang="fr-FR" sz="3200" dirty="0">
                <a:solidFill>
                  <a:schemeClr val="accent6">
                    <a:lumMod val="25000"/>
                  </a:schemeClr>
                </a:solidFill>
                <a:latin typeface="Arial Black" panose="020B0A04020102020204" pitchFamily="34" charset="0"/>
              </a:rPr>
              <a:t>Modélisation</a:t>
            </a:r>
          </a:p>
          <a:p>
            <a:pPr algn="ctr"/>
            <a:r>
              <a:rPr lang="fr-FR" sz="3200" dirty="0">
                <a:solidFill>
                  <a:schemeClr val="accent6">
                    <a:lumMod val="25000"/>
                  </a:schemeClr>
                </a:solidFill>
                <a:latin typeface="Arial Black" panose="020B0A04020102020204" pitchFamily="34" charset="0"/>
              </a:rPr>
              <a:t>Avec la base fusionnée et choix du modèle  final</a:t>
            </a:r>
          </a:p>
          <a:p>
            <a:pPr algn="ctr"/>
            <a:r>
              <a:rPr lang="en-ZA" sz="3200" dirty="0">
                <a:latin typeface="Open Sans" panose="020B0606030504020204" pitchFamily="34" charset="0"/>
                <a:ea typeface="Open Sans" panose="020B0606030504020204" pitchFamily="34" charset="0"/>
                <a:cs typeface="Open Sans" panose="020B0606030504020204" pitchFamily="34" charset="0"/>
              </a:rPr>
              <a:t>                </a:t>
            </a:r>
            <a:endParaRPr lang="id-ID"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9533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right)">
                                      <p:cBhvr>
                                        <p:cTn id="7" dur="500"/>
                                        <p:tgtEl>
                                          <p:spTgt spid="2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wipe(right)">
                                      <p:cBhvr>
                                        <p:cTn id="11" dur="500"/>
                                        <p:tgtEl>
                                          <p:spTgt spid="19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wipe(down)">
                                      <p:cBhvr>
                                        <p:cTn id="15"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5" grpId="0" animBg="1"/>
      <p:bldP spid="19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13891730" y="3202298"/>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45" name="Freeform 44"/>
          <p:cNvSpPr/>
          <p:nvPr/>
        </p:nvSpPr>
        <p:spPr>
          <a:xfrm flipH="1">
            <a:off x="2073499" y="3227502"/>
            <a:ext cx="8412419" cy="805792"/>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a:latin typeface="Lato Light"/>
              <a:cs typeface="Lato Light"/>
            </a:endParaRPr>
          </a:p>
        </p:txBody>
      </p:sp>
      <p:sp>
        <p:nvSpPr>
          <p:cNvPr id="46" name="Freeform 45"/>
          <p:cNvSpPr/>
          <p:nvPr/>
        </p:nvSpPr>
        <p:spPr>
          <a:xfrm flipH="1" flipV="1">
            <a:off x="2073498" y="7739484"/>
            <a:ext cx="9587289" cy="1514319"/>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dirty="0">
              <a:latin typeface="Lato Light"/>
              <a:cs typeface="Lato Light"/>
            </a:endParaRPr>
          </a:p>
        </p:txBody>
      </p:sp>
      <p:sp>
        <p:nvSpPr>
          <p:cNvPr id="25" name="TextBox 24"/>
          <p:cNvSpPr txBox="1"/>
          <p:nvPr/>
        </p:nvSpPr>
        <p:spPr>
          <a:xfrm>
            <a:off x="1684639" y="6769991"/>
            <a:ext cx="7764307"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bureau_balance: </a:t>
            </a:r>
            <a:r>
              <a:rPr lang="fr-FR" sz="2800" dirty="0"/>
              <a:t>données mensuelles concernant les crédits précédents dans le bureau</a:t>
            </a:r>
            <a:endParaRPr lang="en-US" sz="2800" b="1" dirty="0">
              <a:solidFill>
                <a:srgbClr val="F4C8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p:cNvSpPr txBox="1"/>
          <p:nvPr/>
        </p:nvSpPr>
        <p:spPr>
          <a:xfrm>
            <a:off x="1792429" y="1602589"/>
            <a:ext cx="7375446" cy="1735823"/>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application_train/application</a:t>
            </a:r>
            <a:r>
              <a:rPr lang="en-US" sz="2800" b="1" dirty="0">
                <a:solidFill>
                  <a:schemeClr val="accent6">
                    <a:lumMod val="25000"/>
                  </a:schemeClr>
                </a:solidFill>
                <a:latin typeface="+mj-lt"/>
              </a:rPr>
              <a:t>:</a:t>
            </a:r>
            <a:r>
              <a:rPr lang="fr-FR" sz="2800" dirty="0">
                <a:solidFill>
                  <a:schemeClr val="accent6">
                    <a:lumMod val="25000"/>
                  </a:schemeClr>
                </a:solidFill>
                <a:latin typeface="+mj-lt"/>
              </a:rPr>
              <a:t>principales données (train et test) contenant des informations sur chaque demande de prêt chez Home Crédit</a:t>
            </a:r>
            <a:endParaRPr lang="en-US" sz="2800" b="1" dirty="0">
              <a:solidFill>
                <a:schemeClr val="accent6">
                  <a:lumMod val="25000"/>
                </a:schemeClr>
              </a:solidFill>
              <a:latin typeface="+mj-lt"/>
              <a:ea typeface="Open Sans" panose="020B0606030504020204" pitchFamily="34" charset="0"/>
              <a:cs typeface="Open Sans" panose="020B0606030504020204" pitchFamily="34" charset="0"/>
            </a:endParaRPr>
          </a:p>
        </p:txBody>
      </p:sp>
      <p:sp>
        <p:nvSpPr>
          <p:cNvPr id="47" name="TextBox 46"/>
          <p:cNvSpPr txBox="1"/>
          <p:nvPr/>
        </p:nvSpPr>
        <p:spPr>
          <a:xfrm>
            <a:off x="14854251" y="3250677"/>
            <a:ext cx="8464971"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POS_CASH_BALANCE</a:t>
            </a:r>
            <a:r>
              <a:rPr lang="en-US" sz="2800" b="1" dirty="0"/>
              <a:t>:</a:t>
            </a:r>
            <a:r>
              <a:rPr lang="fr-FR" sz="2800" dirty="0"/>
              <a:t>données mensuelles sur les précédents prêts au point de vente ou au comptant que les clients ont eu avec Home Crédit</a:t>
            </a:r>
            <a:endParaRPr lang="en-US" sz="2800" b="1" dirty="0">
              <a:solidFill>
                <a:srgbClr val="71DF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10074097" y="2802212"/>
            <a:ext cx="4702215" cy="5654111"/>
            <a:chOff x="10074098" y="2802212"/>
            <a:chExt cx="4536002" cy="4537187"/>
          </a:xfrm>
        </p:grpSpPr>
        <p:sp>
          <p:nvSpPr>
            <p:cNvPr id="34" name="Shape 3921">
              <a:extLst>
                <a:ext uri="{FF2B5EF4-FFF2-40B4-BE49-F238E27FC236}">
                  <a16:creationId xmlns:a16="http://schemas.microsoft.com/office/drawing/2014/main" id="{DB57C5ED-BBDD-4479-9D3B-72CBE4FD17D0}"/>
                </a:ext>
              </a:extLst>
            </p:cNvPr>
            <p:cNvSpPr/>
            <p:nvPr/>
          </p:nvSpPr>
          <p:spPr>
            <a:xfrm>
              <a:off x="10074098" y="2802212"/>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0274354" y="4426519"/>
              <a:ext cx="3606304" cy="1086668"/>
            </a:xfrm>
            <a:prstGeom prst="rect">
              <a:avLst/>
            </a:prstGeom>
          </p:spPr>
          <p:txBody>
            <a:bodyPr wrap="square" lIns="243797" tIns="121899" rIns="243797" bIns="121899">
              <a:spAutoFit/>
            </a:bodyPr>
            <a:lstStyle/>
            <a:p>
              <a:pPr algn="r"/>
              <a:r>
                <a:rPr lang="en-US" b="1" dirty="0">
                  <a:solidFill>
                    <a:schemeClr val="bg1"/>
                  </a:solidFill>
                  <a:latin typeface="Lato Light"/>
                  <a:cs typeface="Lato Light"/>
                </a:rPr>
                <a:t>Présentation</a:t>
              </a:r>
            </a:p>
            <a:p>
              <a:pPr algn="r"/>
              <a:r>
                <a:rPr lang="en-US" b="1" dirty="0">
                  <a:solidFill>
                    <a:schemeClr val="bg1"/>
                  </a:solidFill>
                  <a:latin typeface="Lato Light"/>
                  <a:cs typeface="Lato Light"/>
                </a:rPr>
                <a:t>des données</a:t>
              </a:r>
              <a:endParaRPr lang="en-US" sz="2400" b="1" dirty="0">
                <a:solidFill>
                  <a:schemeClr val="bg1"/>
                </a:solidFill>
                <a:latin typeface="Lato Light"/>
                <a:cs typeface="Lato Light"/>
              </a:endParaRP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sp>
        <p:nvSpPr>
          <p:cNvPr id="37" name="TextBox 24"/>
          <p:cNvSpPr txBox="1"/>
          <p:nvPr/>
        </p:nvSpPr>
        <p:spPr>
          <a:xfrm>
            <a:off x="1642533" y="4902225"/>
            <a:ext cx="6619119"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Bureau</a:t>
            </a:r>
            <a:r>
              <a:rPr lang="en-US" sz="2800" b="1" dirty="0"/>
              <a:t>: </a:t>
            </a:r>
            <a:r>
              <a:rPr lang="fr-FR" sz="2800" dirty="0"/>
              <a:t>données concernant les crédits précédents du client auprès d'autres institutions financières</a:t>
            </a:r>
            <a:r>
              <a:rPr lang="en-US" sz="2800" dirty="0"/>
              <a:t> </a:t>
            </a:r>
            <a:endParaRPr lang="en-US" sz="2800" b="1" dirty="0">
              <a:solidFill>
                <a:srgbClr val="F4C8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4"/>
          <p:cNvSpPr/>
          <p:nvPr/>
        </p:nvSpPr>
        <p:spPr>
          <a:xfrm flipH="1">
            <a:off x="2073498" y="4816471"/>
            <a:ext cx="8058002" cy="830996"/>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a:latin typeface="Lato Light"/>
              <a:cs typeface="Lato Light"/>
            </a:endParaRPr>
          </a:p>
        </p:txBody>
      </p:sp>
      <p:sp>
        <p:nvSpPr>
          <p:cNvPr id="42" name="Freeform 44"/>
          <p:cNvSpPr/>
          <p:nvPr/>
        </p:nvSpPr>
        <p:spPr>
          <a:xfrm flipH="1">
            <a:off x="2073499" y="6660278"/>
            <a:ext cx="8747415" cy="799193"/>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r"/>
            <a:endParaRPr lang="en-US" sz="6400">
              <a:latin typeface="Lato Light"/>
              <a:cs typeface="Lato Light"/>
            </a:endParaRPr>
          </a:p>
        </p:txBody>
      </p:sp>
      <p:sp>
        <p:nvSpPr>
          <p:cNvPr id="49" name="TextBox 24"/>
          <p:cNvSpPr txBox="1"/>
          <p:nvPr/>
        </p:nvSpPr>
        <p:spPr>
          <a:xfrm>
            <a:off x="1684639" y="9130111"/>
            <a:ext cx="8714884"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previous_application</a:t>
            </a:r>
            <a:r>
              <a:rPr lang="en-US" sz="2800" b="1" dirty="0"/>
              <a:t>: </a:t>
            </a:r>
            <a:r>
              <a:rPr lang="fr-FR" sz="2800" dirty="0"/>
              <a:t>demandes précédentes de prêts au Home Crédit des clients qui ont des prêts dans les données de demande</a:t>
            </a:r>
            <a:endParaRPr lang="en-US" sz="2800" b="1" dirty="0">
              <a:solidFill>
                <a:srgbClr val="F4C8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39"/>
          <p:cNvSpPr/>
          <p:nvPr/>
        </p:nvSpPr>
        <p:spPr>
          <a:xfrm>
            <a:off x="14473252" y="5266314"/>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52" name="Freeform 39"/>
          <p:cNvSpPr/>
          <p:nvPr/>
        </p:nvSpPr>
        <p:spPr>
          <a:xfrm>
            <a:off x="13633379" y="7212477"/>
            <a:ext cx="7493432" cy="830997"/>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lIns="182843" tIns="91422" rIns="182843" bIns="91422" rtlCol="0" anchor="ctr"/>
          <a:lstStyle/>
          <a:p>
            <a:pPr algn="ctr"/>
            <a:endParaRPr lang="en-US" sz="6400">
              <a:latin typeface="Lato Light"/>
              <a:cs typeface="Lato Light"/>
            </a:endParaRPr>
          </a:p>
        </p:txBody>
      </p:sp>
      <p:sp>
        <p:nvSpPr>
          <p:cNvPr id="55" name="TextBox 46"/>
          <p:cNvSpPr txBox="1"/>
          <p:nvPr/>
        </p:nvSpPr>
        <p:spPr>
          <a:xfrm>
            <a:off x="15682534" y="5327075"/>
            <a:ext cx="7702971"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credit_card_balance</a:t>
            </a:r>
            <a:r>
              <a:rPr lang="en-US" sz="2800" b="1" dirty="0"/>
              <a:t>: </a:t>
            </a:r>
            <a:r>
              <a:rPr lang="fr-FR" sz="2800" dirty="0"/>
              <a:t>données mensuelles sur les cartes de crédit que les clients ont eu avec Home Crédit</a:t>
            </a:r>
            <a:endParaRPr lang="en-US" sz="2800" b="1" dirty="0">
              <a:solidFill>
                <a:srgbClr val="71DF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TextBox 46"/>
          <p:cNvSpPr txBox="1"/>
          <p:nvPr/>
        </p:nvSpPr>
        <p:spPr>
          <a:xfrm>
            <a:off x="14770402" y="7365274"/>
            <a:ext cx="7702971" cy="1348025"/>
          </a:xfrm>
          <a:prstGeom prst="rect">
            <a:avLst/>
          </a:prstGeom>
          <a:noFill/>
        </p:spPr>
        <p:txBody>
          <a:bodyPr wrap="square" lIns="243791" tIns="91422" rIns="243791" bIns="91422" rtlCol="0">
            <a:spAutoFit/>
          </a:bodyPr>
          <a:lstStyle/>
          <a:p>
            <a:pPr>
              <a:lnSpc>
                <a:spcPct val="90000"/>
              </a:lnSpc>
              <a:spcBef>
                <a:spcPts val="2134"/>
              </a:spcBef>
            </a:pPr>
            <a:r>
              <a:rPr lang="en-US" sz="2800" b="1" dirty="0">
                <a:solidFill>
                  <a:schemeClr val="accent6">
                    <a:lumMod val="25000"/>
                  </a:schemeClr>
                </a:solidFill>
                <a:latin typeface="Arial Black" panose="020B0A04020102020204" pitchFamily="34" charset="0"/>
              </a:rPr>
              <a:t>installations_payment</a:t>
            </a:r>
            <a:r>
              <a:rPr lang="en-US" sz="2800" b="1" dirty="0"/>
              <a:t>: </a:t>
            </a:r>
            <a:r>
              <a:rPr lang="fr-FR" sz="2800" dirty="0"/>
              <a:t>historique des paiements pour les prêts précédents chez Home Crédit</a:t>
            </a:r>
            <a:endParaRPr lang="en-US" sz="2800" b="1" dirty="0">
              <a:solidFill>
                <a:srgbClr val="71DFC6"/>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3038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750"/>
                                        <p:tgtEl>
                                          <p:spTgt spid="44"/>
                                        </p:tgtEl>
                                      </p:cBhvr>
                                    </p:animEffect>
                                  </p:childTnLst>
                                </p:cTn>
                              </p:par>
                            </p:childTnLst>
                          </p:cTn>
                        </p:par>
                        <p:par>
                          <p:cTn id="14" fill="hold">
                            <p:stCondLst>
                              <p:cond delay="1250"/>
                            </p:stCondLst>
                            <p:childTnLst>
                              <p:par>
                                <p:cTn id="15" presetID="22" presetClass="entr" presetSubtype="4"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750"/>
                                        <p:tgtEl>
                                          <p:spTgt spid="45"/>
                                        </p:tgtEl>
                                      </p:cBhvr>
                                    </p:animEffect>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750"/>
                                        <p:tgtEl>
                                          <p:spTgt spid="25"/>
                                        </p:tgtEl>
                                      </p:cBhvr>
                                    </p:animEffect>
                                  </p:childTnLst>
                                </p:cTn>
                              </p:par>
                            </p:childTnLst>
                          </p:cTn>
                        </p:par>
                        <p:par>
                          <p:cTn id="22" fill="hold">
                            <p:stCondLst>
                              <p:cond delay="2750"/>
                            </p:stCondLst>
                            <p:childTnLst>
                              <p:par>
                                <p:cTn id="23" presetID="22" presetClass="entr" presetSubtype="2"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500"/>
                                        <p:tgtEl>
                                          <p:spTgt spid="46"/>
                                        </p:tgtEl>
                                      </p:cBhvr>
                                    </p:animEffect>
                                  </p:childTnLst>
                                </p:cTn>
                              </p:par>
                            </p:childTnLst>
                          </p:cTn>
                        </p:par>
                        <p:par>
                          <p:cTn id="26" fill="hold">
                            <p:stCondLst>
                              <p:cond delay="3250"/>
                            </p:stCondLst>
                            <p:childTnLst>
                              <p:par>
                                <p:cTn id="27" presetID="22" presetClass="entr" presetSubtype="8"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750"/>
                                        <p:tgtEl>
                                          <p:spTgt spid="47"/>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4500"/>
                            </p:stCondLst>
                            <p:childTnLst>
                              <p:par>
                                <p:cTn id="35" presetID="22" presetClass="entr" presetSubtype="2"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right)">
                                      <p:cBhvr>
                                        <p:cTn id="37" dur="750"/>
                                        <p:tgtEl>
                                          <p:spTgt spid="37"/>
                                        </p:tgtEl>
                                      </p:cBhvr>
                                    </p:animEffect>
                                  </p:childTnLst>
                                </p:cTn>
                              </p:par>
                            </p:childTnLst>
                          </p:cTn>
                        </p:par>
                        <p:par>
                          <p:cTn id="38" fill="hold">
                            <p:stCondLst>
                              <p:cond delay="5250"/>
                            </p:stCondLst>
                            <p:childTnLst>
                              <p:par>
                                <p:cTn id="39" presetID="22" presetClass="entr" presetSubtype="4"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750"/>
                                        <p:tgtEl>
                                          <p:spTgt spid="39"/>
                                        </p:tgtEl>
                                      </p:cBhvr>
                                    </p:animEffect>
                                  </p:childTnLst>
                                </p:cTn>
                              </p:par>
                            </p:childTnLst>
                          </p:cTn>
                        </p:par>
                        <p:par>
                          <p:cTn id="42" fill="hold">
                            <p:stCondLst>
                              <p:cond delay="6000"/>
                            </p:stCondLst>
                            <p:childTnLst>
                              <p:par>
                                <p:cTn id="43" presetID="22" presetClass="entr" presetSubtype="4"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750"/>
                                        <p:tgtEl>
                                          <p:spTgt spid="42"/>
                                        </p:tgtEl>
                                      </p:cBhvr>
                                    </p:animEffect>
                                  </p:childTnLst>
                                </p:cTn>
                              </p:par>
                            </p:childTnLst>
                          </p:cTn>
                        </p:par>
                        <p:par>
                          <p:cTn id="46" fill="hold">
                            <p:stCondLst>
                              <p:cond delay="6750"/>
                            </p:stCondLst>
                            <p:childTnLst>
                              <p:par>
                                <p:cTn id="47" presetID="22" presetClass="entr" presetSubtype="2"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right)">
                                      <p:cBhvr>
                                        <p:cTn id="49" dur="750"/>
                                        <p:tgtEl>
                                          <p:spTgt spid="49"/>
                                        </p:tgtEl>
                                      </p:cBhvr>
                                    </p:animEffect>
                                  </p:childTnLst>
                                </p:cTn>
                              </p:par>
                            </p:childTnLst>
                          </p:cTn>
                        </p:par>
                        <p:par>
                          <p:cTn id="50" fill="hold">
                            <p:stCondLst>
                              <p:cond delay="7500"/>
                            </p:stCondLst>
                            <p:childTnLst>
                              <p:par>
                                <p:cTn id="51" presetID="22" presetClass="entr" presetSubtype="8"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par>
                          <p:cTn id="54" fill="hold">
                            <p:stCondLst>
                              <p:cond delay="8000"/>
                            </p:stCondLst>
                            <p:childTnLst>
                              <p:par>
                                <p:cTn id="55" presetID="22" presetClass="entr" presetSubtype="8"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par>
                          <p:cTn id="58" fill="hold">
                            <p:stCondLst>
                              <p:cond delay="8500"/>
                            </p:stCondLst>
                            <p:childTnLst>
                              <p:par>
                                <p:cTn id="59" presetID="22" presetClass="entr" presetSubtype="8"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par>
                          <p:cTn id="62" fill="hold">
                            <p:stCondLst>
                              <p:cond delay="9250"/>
                            </p:stCondLst>
                            <p:childTnLst>
                              <p:par>
                                <p:cTn id="63" presetID="22" presetClass="entr" presetSubtype="8"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46" grpId="0" animBg="1"/>
      <p:bldP spid="25" grpId="0"/>
      <p:bldP spid="44" grpId="0"/>
      <p:bldP spid="47" grpId="0"/>
      <p:bldP spid="37" grpId="0"/>
      <p:bldP spid="39" grpId="0" animBg="1"/>
      <p:bldP spid="42" grpId="0" animBg="1"/>
      <p:bldP spid="49" grpId="0"/>
      <p:bldP spid="50" grpId="0" animBg="1"/>
      <p:bldP spid="52" grpId="0" animBg="1"/>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066B416-9223-4FBB-84DB-1C532989D77E}"/>
              </a:ext>
            </a:extLst>
          </p:cNvPr>
          <p:cNvSpPr txBox="1"/>
          <p:nvPr/>
        </p:nvSpPr>
        <p:spPr>
          <a:xfrm>
            <a:off x="10399521" y="278348"/>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7201958" y="1152304"/>
            <a:ext cx="9973733" cy="990438"/>
            <a:chOff x="10074098" y="2802212"/>
            <a:chExt cx="4536002" cy="4537187"/>
          </a:xfrm>
        </p:grpSpPr>
        <p:sp>
          <p:nvSpPr>
            <p:cNvPr id="34" name="Shape 3921">
              <a:extLst>
                <a:ext uri="{FF2B5EF4-FFF2-40B4-BE49-F238E27FC236}">
                  <a16:creationId xmlns:a16="http://schemas.microsoft.com/office/drawing/2014/main" id="{DB57C5ED-BBDD-4479-9D3B-72CBE4FD17D0}"/>
                </a:ext>
              </a:extLst>
            </p:cNvPr>
            <p:cNvSpPr/>
            <p:nvPr/>
          </p:nvSpPr>
          <p:spPr>
            <a:xfrm>
              <a:off x="10074098" y="2802212"/>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0686994" y="3448150"/>
              <a:ext cx="3606304" cy="2716607"/>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Fusion des données</a:t>
              </a: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2067105"/>
            <a:ext cx="2291292" cy="1274848"/>
          </a:xfrm>
          <a:prstGeom prst="rect">
            <a:avLst/>
          </a:prstGeom>
        </p:spPr>
      </p:pic>
      <p:pic>
        <p:nvPicPr>
          <p:cNvPr id="24" name="Imag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823" y="2295393"/>
            <a:ext cx="19505562" cy="9125214"/>
          </a:xfrm>
          <a:prstGeom prst="rect">
            <a:avLst/>
          </a:prstGeom>
        </p:spPr>
      </p:pic>
    </p:spTree>
    <p:extLst>
      <p:ext uri="{BB962C8B-B14F-4D97-AF65-F5344CB8AC3E}">
        <p14:creationId xmlns:p14="http://schemas.microsoft.com/office/powerpoint/2010/main" val="3746904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grpSp>
        <p:nvGrpSpPr>
          <p:cNvPr id="2" name="Group 3">
            <a:extLst>
              <a:ext uri="{FF2B5EF4-FFF2-40B4-BE49-F238E27FC236}">
                <a16:creationId xmlns:a16="http://schemas.microsoft.com/office/drawing/2014/main" id="{A6671D02-96F7-2077-39AD-32B162B6E626}"/>
              </a:ext>
            </a:extLst>
          </p:cNvPr>
          <p:cNvGrpSpPr/>
          <p:nvPr/>
        </p:nvGrpSpPr>
        <p:grpSpPr>
          <a:xfrm>
            <a:off x="5273396" y="2460597"/>
            <a:ext cx="12920133" cy="1184551"/>
            <a:chOff x="10169284" y="3443516"/>
            <a:chExt cx="4536002" cy="4537187"/>
          </a:xfrm>
        </p:grpSpPr>
        <p:sp>
          <p:nvSpPr>
            <p:cNvPr id="3" name="Shape 3921">
              <a:extLst>
                <a:ext uri="{FF2B5EF4-FFF2-40B4-BE49-F238E27FC236}">
                  <a16:creationId xmlns:a16="http://schemas.microsoft.com/office/drawing/2014/main" id="{507498D8-9E4C-9CEC-8F9C-639300E4C244}"/>
                </a:ext>
              </a:extLst>
            </p:cNvPr>
            <p:cNvSpPr/>
            <p:nvPr/>
          </p:nvSpPr>
          <p:spPr>
            <a:xfrm>
              <a:off x="10169284" y="3443516"/>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5" name="Rectangle 4">
              <a:extLst>
                <a:ext uri="{FF2B5EF4-FFF2-40B4-BE49-F238E27FC236}">
                  <a16:creationId xmlns:a16="http://schemas.microsoft.com/office/drawing/2014/main" id="{7B1526DF-28FF-50FA-FF73-8F9DDA2F3A42}"/>
                </a:ext>
              </a:extLst>
            </p:cNvPr>
            <p:cNvSpPr/>
            <p:nvPr/>
          </p:nvSpPr>
          <p:spPr>
            <a:xfrm>
              <a:off x="10634133" y="4445783"/>
              <a:ext cx="3606304" cy="3064919"/>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Analyse exploratoire  des données</a:t>
              </a:r>
            </a:p>
          </p:txBody>
        </p:sp>
      </p:grpSp>
      <p:sp>
        <p:nvSpPr>
          <p:cNvPr id="6" name="ZoneTexte 5">
            <a:extLst>
              <a:ext uri="{FF2B5EF4-FFF2-40B4-BE49-F238E27FC236}">
                <a16:creationId xmlns:a16="http://schemas.microsoft.com/office/drawing/2014/main" id="{9E7E3072-672A-AF35-7D9C-91D2358C74FD}"/>
              </a:ext>
            </a:extLst>
          </p:cNvPr>
          <p:cNvSpPr txBox="1"/>
          <p:nvPr/>
        </p:nvSpPr>
        <p:spPr>
          <a:xfrm>
            <a:off x="4379495" y="4415589"/>
            <a:ext cx="15460579" cy="5384423"/>
          </a:xfrm>
          <a:prstGeom prst="rect">
            <a:avLst/>
          </a:prstGeom>
          <a:noFill/>
        </p:spPr>
        <p:txBody>
          <a:bodyPr wrap="square" rtlCol="0">
            <a:spAutoFit/>
          </a:bodyPr>
          <a:lstStyle/>
          <a:p>
            <a:pPr marL="571500" indent="-571500">
              <a:lnSpc>
                <a:spcPct val="250000"/>
              </a:lnSpc>
              <a:buFont typeface="Wingdings" panose="05000000000000000000" pitchFamily="2" charset="2"/>
              <a:buChar char="q"/>
            </a:pPr>
            <a:r>
              <a:rPr lang="fr-FR" dirty="0"/>
              <a:t>Analyse univariée des variables </a:t>
            </a:r>
          </a:p>
          <a:p>
            <a:pPr marL="571500" indent="-571500">
              <a:lnSpc>
                <a:spcPct val="250000"/>
              </a:lnSpc>
              <a:buFont typeface="Wingdings" panose="05000000000000000000" pitchFamily="2" charset="2"/>
              <a:buChar char="q"/>
            </a:pPr>
            <a:r>
              <a:rPr lang="fr-FR" dirty="0"/>
              <a:t>Analyse bivariée des variables</a:t>
            </a:r>
          </a:p>
          <a:p>
            <a:pPr marL="571500" indent="-571500">
              <a:lnSpc>
                <a:spcPct val="250000"/>
              </a:lnSpc>
              <a:buFont typeface="Wingdings" panose="05000000000000000000" pitchFamily="2" charset="2"/>
              <a:buChar char="q"/>
            </a:pPr>
            <a:r>
              <a:rPr lang="fr-FR" dirty="0"/>
              <a:t>Visualisation des données </a:t>
            </a:r>
          </a:p>
          <a:p>
            <a:pPr marL="571500" indent="-571500">
              <a:lnSpc>
                <a:spcPct val="250000"/>
              </a:lnSpc>
              <a:buFont typeface="Wingdings" panose="05000000000000000000" pitchFamily="2" charset="2"/>
              <a:buChar char="q"/>
            </a:pPr>
            <a:r>
              <a:rPr lang="fr-FR" dirty="0"/>
              <a:t>Relation entre les variables explicatives et la variables cible</a:t>
            </a:r>
          </a:p>
        </p:txBody>
      </p:sp>
    </p:spTree>
    <p:extLst>
      <p:ext uri="{BB962C8B-B14F-4D97-AF65-F5344CB8AC3E}">
        <p14:creationId xmlns:p14="http://schemas.microsoft.com/office/powerpoint/2010/main" val="2926921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5791199" y="2256059"/>
            <a:ext cx="12920133" cy="1184551"/>
            <a:chOff x="10169284" y="3443516"/>
            <a:chExt cx="4536002" cy="4537187"/>
          </a:xfrm>
        </p:grpSpPr>
        <p:sp>
          <p:nvSpPr>
            <p:cNvPr id="34" name="Shape 3921">
              <a:extLst>
                <a:ext uri="{FF2B5EF4-FFF2-40B4-BE49-F238E27FC236}">
                  <a16:creationId xmlns:a16="http://schemas.microsoft.com/office/drawing/2014/main" id="{DB57C5ED-BBDD-4479-9D3B-72CBE4FD17D0}"/>
                </a:ext>
              </a:extLst>
            </p:cNvPr>
            <p:cNvSpPr/>
            <p:nvPr/>
          </p:nvSpPr>
          <p:spPr>
            <a:xfrm>
              <a:off x="10169284" y="3443516"/>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0634133" y="4445783"/>
              <a:ext cx="3606304" cy="3064919"/>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Methode de traitemment  des données</a:t>
              </a: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sp>
        <p:nvSpPr>
          <p:cNvPr id="15" name="TextBox 51">
            <a:extLst>
              <a:ext uri="{FF2B5EF4-FFF2-40B4-BE49-F238E27FC236}">
                <a16:creationId xmlns:a16="http://schemas.microsoft.com/office/drawing/2014/main" id="{63323F9E-A336-410D-BC53-6589AD2832CC}"/>
              </a:ext>
            </a:extLst>
          </p:cNvPr>
          <p:cNvSpPr txBox="1"/>
          <p:nvPr/>
        </p:nvSpPr>
        <p:spPr>
          <a:xfrm>
            <a:off x="3529876" y="3741575"/>
            <a:ext cx="16013642" cy="6093940"/>
          </a:xfrm>
          <a:prstGeom prst="rect">
            <a:avLst/>
          </a:prstGeom>
          <a:noFill/>
        </p:spPr>
        <p:txBody>
          <a:bodyPr wrap="square" lIns="182843" tIns="91422" rIns="182843" bIns="91422" rtlCol="0">
            <a:spAutoFit/>
          </a:bodyPr>
          <a:lstStyle/>
          <a:p>
            <a:r>
              <a:rPr lang="fr-FR" sz="3200" dirty="0"/>
              <a:t>Nous avons suivi les différentes étapes pour le traitement des données qui sont :</a:t>
            </a:r>
          </a:p>
          <a:p>
            <a:endParaRPr lang="fr-FR" sz="3200" dirty="0"/>
          </a:p>
          <a:p>
            <a:pPr marL="457200" indent="-457200">
              <a:buFont typeface="Wingdings" panose="05000000000000000000" pitchFamily="2" charset="2"/>
              <a:buChar char="q"/>
            </a:pPr>
            <a:r>
              <a:rPr lang="fr-FR" sz="3200" dirty="0"/>
              <a:t>Traitement des données manquantes (numériques et catégorielles) (déterminer par les techniques d’imputation du machine Learning) ;</a:t>
            </a:r>
          </a:p>
          <a:p>
            <a:endParaRPr lang="fr-FR" sz="3200" dirty="0"/>
          </a:p>
          <a:p>
            <a:pPr marL="457200" indent="-457200">
              <a:buFont typeface="Wingdings" panose="05000000000000000000" pitchFamily="2" charset="2"/>
              <a:buChar char="q"/>
            </a:pPr>
            <a:r>
              <a:rPr lang="fr-FR" sz="3200" dirty="0"/>
              <a:t>Transformation de certains anomalies (certaine variables comme la date était négative;</a:t>
            </a:r>
          </a:p>
          <a:p>
            <a:endParaRPr lang="fr-FR" sz="3200" dirty="0"/>
          </a:p>
          <a:p>
            <a:pPr marL="457200" indent="-457200">
              <a:buFont typeface="Wingdings" panose="05000000000000000000" pitchFamily="2" charset="2"/>
              <a:buChar char="q"/>
            </a:pPr>
            <a:r>
              <a:rPr lang="fr-FR" sz="3200" dirty="0"/>
              <a:t>Identification des valeurs atypiques( méthode des interquartiles),</a:t>
            </a:r>
          </a:p>
          <a:p>
            <a:endParaRPr lang="fr-FR" sz="3200" dirty="0"/>
          </a:p>
          <a:p>
            <a:pPr marL="457200" indent="-457200">
              <a:buFont typeface="Wingdings" panose="05000000000000000000" pitchFamily="2" charset="2"/>
              <a:buChar char="q"/>
            </a:pPr>
            <a:r>
              <a:rPr lang="fr-FR" sz="3200" dirty="0"/>
              <a:t>Traitement des valeurs atypiques</a:t>
            </a:r>
          </a:p>
          <a:p>
            <a:endParaRPr lang="fr-FR" sz="3200" dirty="0"/>
          </a:p>
          <a:p>
            <a:pPr marL="457200" indent="-457200">
              <a:buFont typeface="Wingdings" panose="05000000000000000000" pitchFamily="2" charset="2"/>
              <a:buChar char="q"/>
            </a:pPr>
            <a:r>
              <a:rPr lang="fr-FR" sz="3200" dirty="0"/>
              <a:t>encodage des variables catégorielles </a:t>
            </a:r>
            <a:endParaRPr lang="id-ID"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8499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0066B416-9223-4FBB-84DB-1C532989D77E}"/>
              </a:ext>
            </a:extLst>
          </p:cNvPr>
          <p:cNvSpPr txBox="1"/>
          <p:nvPr/>
        </p:nvSpPr>
        <p:spPr>
          <a:xfrm>
            <a:off x="10399523" y="738196"/>
            <a:ext cx="3578608" cy="830997"/>
          </a:xfrm>
          <a:prstGeom prst="rect">
            <a:avLst/>
          </a:prstGeom>
          <a:noFill/>
        </p:spPr>
        <p:txBody>
          <a:bodyPr wrap="none" rtlCol="0">
            <a:spAutoFit/>
          </a:bodyPr>
          <a:lstStyle/>
          <a:p>
            <a:pPr algn="ctr"/>
            <a:r>
              <a:rPr lang="en-US" sz="48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Methodologie </a:t>
            </a:r>
            <a:r>
              <a:rPr lang="en-US" sz="4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23" name="Straight Connector 22">
            <a:extLst>
              <a:ext uri="{FF2B5EF4-FFF2-40B4-BE49-F238E27FC236}">
                <a16:creationId xmlns:a16="http://schemas.microsoft.com/office/drawing/2014/main" id="{3C2A0B1A-2CD8-45EE-8961-DB77C4D4E009}"/>
              </a:ext>
            </a:extLst>
          </p:cNvPr>
          <p:cNvCxnSpPr/>
          <p:nvPr/>
        </p:nvCxnSpPr>
        <p:spPr>
          <a:xfrm rot="5400000">
            <a:off x="12193398" y="1529002"/>
            <a:ext cx="0" cy="1313401"/>
          </a:xfrm>
          <a:prstGeom prst="line">
            <a:avLst/>
          </a:prstGeom>
          <a:ln w="38100" cmpd="sng">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AB80EC1-CFE3-4BF0-B153-F0F562152CD6}"/>
              </a:ext>
            </a:extLst>
          </p:cNvPr>
          <p:cNvGrpSpPr/>
          <p:nvPr/>
        </p:nvGrpSpPr>
        <p:grpSpPr>
          <a:xfrm>
            <a:off x="6214533" y="2768649"/>
            <a:ext cx="10075334" cy="821218"/>
            <a:chOff x="10074098" y="2608877"/>
            <a:chExt cx="4536002" cy="4730522"/>
          </a:xfrm>
        </p:grpSpPr>
        <p:sp>
          <p:nvSpPr>
            <p:cNvPr id="34" name="Shape 3921">
              <a:extLst>
                <a:ext uri="{FF2B5EF4-FFF2-40B4-BE49-F238E27FC236}">
                  <a16:creationId xmlns:a16="http://schemas.microsoft.com/office/drawing/2014/main" id="{DB57C5ED-BBDD-4479-9D3B-72CBE4FD17D0}"/>
                </a:ext>
              </a:extLst>
            </p:cNvPr>
            <p:cNvSpPr/>
            <p:nvPr/>
          </p:nvSpPr>
          <p:spPr>
            <a:xfrm>
              <a:off x="10074098" y="2802212"/>
              <a:ext cx="4536002" cy="45371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0" tIns="0" rIns="0" bIns="0" numCol="1" anchor="ctr">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lvl="0">
                <a:defRPr sz="3200">
                  <a:solidFill>
                    <a:srgbClr val="FFFFFF"/>
                  </a:solidFill>
                  <a:latin typeface="Helvetica Light"/>
                  <a:ea typeface="Helvetica Light"/>
                  <a:cs typeface="Helvetica Light"/>
                  <a:sym typeface="Helvetica Light"/>
                </a:defRPr>
              </a:pPr>
              <a:endParaRPr/>
            </a:p>
          </p:txBody>
        </p:sp>
        <p:sp>
          <p:nvSpPr>
            <p:cNvPr id="33" name="Rectangle 32">
              <a:extLst>
                <a:ext uri="{FF2B5EF4-FFF2-40B4-BE49-F238E27FC236}">
                  <a16:creationId xmlns:a16="http://schemas.microsoft.com/office/drawing/2014/main" id="{C68D2F9C-3DE0-4B95-A1A8-A42BB32F8478}"/>
                </a:ext>
              </a:extLst>
            </p:cNvPr>
            <p:cNvSpPr/>
            <p:nvPr/>
          </p:nvSpPr>
          <p:spPr>
            <a:xfrm>
              <a:off x="10667030" y="2608877"/>
              <a:ext cx="3606304" cy="1627311"/>
            </a:xfrm>
            <a:prstGeom prst="rect">
              <a:avLst/>
            </a:prstGeom>
          </p:spPr>
          <p:txBody>
            <a:bodyPr wrap="square" lIns="243797" tIns="121899" rIns="243797" bIns="121899">
              <a:spAutoFit/>
            </a:bodyPr>
            <a:lstStyle/>
            <a:p>
              <a:pPr algn="ctr"/>
              <a:r>
                <a:rPr lang="en-US" b="1" dirty="0">
                  <a:solidFill>
                    <a:schemeClr val="bg1"/>
                  </a:solidFill>
                  <a:latin typeface="Lato Light"/>
                  <a:cs typeface="Lato Light"/>
                </a:rPr>
                <a:t>Méthode de division des données </a:t>
              </a:r>
            </a:p>
          </p:txBody>
        </p:sp>
      </p:grpSp>
      <p:pic>
        <p:nvPicPr>
          <p:cNvPr id="31" name="Image 30"/>
          <p:cNvPicPr>
            <a:picLocks noChangeAspect="1"/>
          </p:cNvPicPr>
          <p:nvPr/>
        </p:nvPicPr>
        <p:blipFill>
          <a:blip r:embed="rId2"/>
          <a:stretch>
            <a:fillRect/>
          </a:stretch>
        </p:blipFill>
        <p:spPr>
          <a:xfrm>
            <a:off x="1642533" y="12067105"/>
            <a:ext cx="2291292" cy="1414528"/>
          </a:xfrm>
          <a:prstGeom prst="rect">
            <a:avLst/>
          </a:prstGeom>
        </p:spPr>
      </p:pic>
      <p:pic>
        <p:nvPicPr>
          <p:cNvPr id="32" name="Image 31"/>
          <p:cNvPicPr>
            <a:picLocks noChangeAspect="1"/>
          </p:cNvPicPr>
          <p:nvPr/>
        </p:nvPicPr>
        <p:blipFill>
          <a:blip r:embed="rId2"/>
          <a:stretch>
            <a:fillRect/>
          </a:stretch>
        </p:blipFill>
        <p:spPr>
          <a:xfrm>
            <a:off x="20239516" y="11927425"/>
            <a:ext cx="2291292" cy="1414528"/>
          </a:xfrm>
          <a:prstGeom prst="rect">
            <a:avLst/>
          </a:prstGeom>
        </p:spPr>
      </p:pic>
      <p:sp>
        <p:nvSpPr>
          <p:cNvPr id="2" name="ZoneTexte 1">
            <a:extLst>
              <a:ext uri="{FF2B5EF4-FFF2-40B4-BE49-F238E27FC236}">
                <a16:creationId xmlns:a16="http://schemas.microsoft.com/office/drawing/2014/main" id="{787C738C-081D-D7EA-50AC-92F0DB92FB92}"/>
              </a:ext>
            </a:extLst>
          </p:cNvPr>
          <p:cNvSpPr txBox="1"/>
          <p:nvPr/>
        </p:nvSpPr>
        <p:spPr>
          <a:xfrm>
            <a:off x="3332747" y="4150895"/>
            <a:ext cx="19310685" cy="6186309"/>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fr-FR" dirty="0"/>
              <a:t>Division du data en sous partie:</a:t>
            </a:r>
          </a:p>
          <a:p>
            <a:pPr marL="571500" indent="-571500">
              <a:lnSpc>
                <a:spcPct val="200000"/>
              </a:lnSpc>
              <a:buFont typeface="Wingdings" panose="05000000000000000000" pitchFamily="2" charset="2"/>
              <a:buChar char="v"/>
            </a:pPr>
            <a:r>
              <a:rPr lang="fr-FR" dirty="0"/>
              <a:t>L’ensemble des données d’entraînement qui constitue les 80% des données initiale. (x_train; y_train)</a:t>
            </a:r>
          </a:p>
          <a:p>
            <a:pPr marL="571500" indent="-571500">
              <a:lnSpc>
                <a:spcPct val="200000"/>
              </a:lnSpc>
              <a:buFont typeface="Wingdings" panose="05000000000000000000" pitchFamily="2" charset="2"/>
              <a:buChar char="v"/>
            </a:pPr>
            <a:r>
              <a:rPr lang="fr-FR" dirty="0"/>
              <a:t>L’ensemble des données de validation (pour la validation 50% du test )</a:t>
            </a:r>
          </a:p>
          <a:p>
            <a:pPr marL="571500" indent="-571500">
              <a:lnSpc>
                <a:spcPct val="200000"/>
              </a:lnSpc>
              <a:buFont typeface="Wingdings" panose="05000000000000000000" pitchFamily="2" charset="2"/>
              <a:buChar char="v"/>
            </a:pPr>
            <a:r>
              <a:rPr lang="fr-FR" dirty="0"/>
              <a:t>L’ensemble des données pour le test du modèle dans la pratique.</a:t>
            </a:r>
          </a:p>
          <a:p>
            <a:pPr marL="571500" indent="-571500">
              <a:buFont typeface="Wingdings" panose="05000000000000000000" pitchFamily="2" charset="2"/>
              <a:buChar char="v"/>
            </a:pPr>
            <a:endParaRPr lang="fr-FR" dirty="0"/>
          </a:p>
        </p:txBody>
      </p:sp>
    </p:spTree>
    <p:extLst>
      <p:ext uri="{BB962C8B-B14F-4D97-AF65-F5344CB8AC3E}">
        <p14:creationId xmlns:p14="http://schemas.microsoft.com/office/powerpoint/2010/main" val="3572533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1"/>
</p:tagLst>
</file>

<file path=ppt/theme/theme1.xml><?xml version="1.0" encoding="utf-8"?>
<a:theme xmlns:a="http://schemas.openxmlformats.org/drawingml/2006/main" name="Default Theme">
  <a:themeElements>
    <a:clrScheme name="White BG">
      <a:dk1>
        <a:srgbClr val="737572"/>
      </a:dk1>
      <a:lt1>
        <a:sysClr val="window" lastClr="FFFFFF"/>
      </a:lt1>
      <a:dk2>
        <a:srgbClr val="445469"/>
      </a:dk2>
      <a:lt2>
        <a:srgbClr val="FAFCFF"/>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Foundry.thmx</Template>
  <TotalTime>31574</TotalTime>
  <Words>1133</Words>
  <Application>Microsoft Office PowerPoint</Application>
  <PresentationFormat>Personnalisé</PresentationFormat>
  <Paragraphs>166</Paragraphs>
  <Slides>31</Slides>
  <Notes>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31</vt:i4>
      </vt:variant>
    </vt:vector>
  </HeadingPairs>
  <TitlesOfParts>
    <vt:vector size="45" baseType="lpstr">
      <vt:lpstr>-apple-system</vt:lpstr>
      <vt:lpstr>Arial</vt:lpstr>
      <vt:lpstr>Arial Black</vt:lpstr>
      <vt:lpstr>Baskerville Old Face</vt:lpstr>
      <vt:lpstr>Calibri</vt:lpstr>
      <vt:lpstr>Calibri Light</vt:lpstr>
      <vt:lpstr>Helvetica Light</vt:lpstr>
      <vt:lpstr>Lato</vt:lpstr>
      <vt:lpstr>Lato Light</vt:lpstr>
      <vt:lpstr>Open Sans</vt:lpstr>
      <vt:lpstr>Roboto Regular</vt:lpstr>
      <vt:lpstr>Times New Roman</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lastModifiedBy>DAOUDA</cp:lastModifiedBy>
  <cp:revision>3762</cp:revision>
  <dcterms:created xsi:type="dcterms:W3CDTF">2014-11-12T21:47:38Z</dcterms:created>
  <dcterms:modified xsi:type="dcterms:W3CDTF">2023-01-11T23:57:32Z</dcterms:modified>
  <cp:category/>
</cp:coreProperties>
</file>